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9" r:id="rId15"/>
    <p:sldId id="268" r:id="rId16"/>
    <p:sldId id="270" r:id="rId17"/>
    <p:sldId id="276" r:id="rId18"/>
    <p:sldId id="280" r:id="rId19"/>
    <p:sldId id="281" r:id="rId20"/>
    <p:sldId id="282" r:id="rId21"/>
    <p:sldId id="277" r:id="rId22"/>
    <p:sldId id="285" r:id="rId23"/>
    <p:sldId id="286" r:id="rId24"/>
    <p:sldId id="287" r:id="rId25"/>
    <p:sldId id="271" r:id="rId26"/>
    <p:sldId id="273" r:id="rId27"/>
    <p:sldId id="274" r:id="rId28"/>
  </p:sldIdLst>
  <p:sldSz cx="9144000" cy="6858000" type="screen4x3"/>
  <p:notesSz cx="6815138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š Vítek" userId="84105afd-5474-40a6-b883-07485f0638ed" providerId="ADAL" clId="{FB6DDB19-A13C-4553-AD3B-44A8A43B4678}"/>
    <pc:docChg chg="undo custSel delSld modSld">
      <pc:chgData name="Leoš Vítek" userId="84105afd-5474-40a6-b883-07485f0638ed" providerId="ADAL" clId="{FB6DDB19-A13C-4553-AD3B-44A8A43B4678}" dt="2021-09-21T10:40:01.409" v="127" actId="1076"/>
      <pc:docMkLst>
        <pc:docMk/>
      </pc:docMkLst>
      <pc:sldChg chg="modSp mod">
        <pc:chgData name="Leoš Vítek" userId="84105afd-5474-40a6-b883-07485f0638ed" providerId="ADAL" clId="{FB6DDB19-A13C-4553-AD3B-44A8A43B4678}" dt="2021-09-21T10:30:28.572" v="3" actId="20577"/>
        <pc:sldMkLst>
          <pc:docMk/>
          <pc:sldMk cId="24483347" sldId="256"/>
        </pc:sldMkLst>
        <pc:spChg chg="mod">
          <ac:chgData name="Leoš Vítek" userId="84105afd-5474-40a6-b883-07485f0638ed" providerId="ADAL" clId="{FB6DDB19-A13C-4553-AD3B-44A8A43B4678}" dt="2021-09-21T10:30:28.572" v="3" actId="20577"/>
          <ac:spMkLst>
            <pc:docMk/>
            <pc:sldMk cId="24483347" sldId="256"/>
            <ac:spMk id="3" creationId="{00000000-0000-0000-0000-000000000000}"/>
          </ac:spMkLst>
        </pc:spChg>
      </pc:sldChg>
      <pc:sldChg chg="modSp mod">
        <pc:chgData name="Leoš Vítek" userId="84105afd-5474-40a6-b883-07485f0638ed" providerId="ADAL" clId="{FB6DDB19-A13C-4553-AD3B-44A8A43B4678}" dt="2021-09-21T10:33:29.757" v="92" actId="6549"/>
        <pc:sldMkLst>
          <pc:docMk/>
          <pc:sldMk cId="398199331" sldId="257"/>
        </pc:sldMkLst>
        <pc:spChg chg="mod">
          <ac:chgData name="Leoš Vítek" userId="84105afd-5474-40a6-b883-07485f0638ed" providerId="ADAL" clId="{FB6DDB19-A13C-4553-AD3B-44A8A43B4678}" dt="2021-09-21T10:33:29.757" v="92" actId="6549"/>
          <ac:spMkLst>
            <pc:docMk/>
            <pc:sldMk cId="398199331" sldId="257"/>
            <ac:spMk id="3" creationId="{00000000-0000-0000-0000-000000000000}"/>
          </ac:spMkLst>
        </pc:spChg>
      </pc:sldChg>
      <pc:sldChg chg="modSp mod">
        <pc:chgData name="Leoš Vítek" userId="84105afd-5474-40a6-b883-07485f0638ed" providerId="ADAL" clId="{FB6DDB19-A13C-4553-AD3B-44A8A43B4678}" dt="2021-09-21T10:31:32.512" v="76" actId="113"/>
        <pc:sldMkLst>
          <pc:docMk/>
          <pc:sldMk cId="2391219977" sldId="260"/>
        </pc:sldMkLst>
        <pc:spChg chg="mod">
          <ac:chgData name="Leoš Vítek" userId="84105afd-5474-40a6-b883-07485f0638ed" providerId="ADAL" clId="{FB6DDB19-A13C-4553-AD3B-44A8A43B4678}" dt="2021-09-21T10:31:32.512" v="76" actId="113"/>
          <ac:spMkLst>
            <pc:docMk/>
            <pc:sldMk cId="2391219977" sldId="260"/>
            <ac:spMk id="3" creationId="{00000000-0000-0000-0000-000000000000}"/>
          </ac:spMkLst>
        </pc:spChg>
      </pc:sldChg>
      <pc:sldChg chg="modSp mod">
        <pc:chgData name="Leoš Vítek" userId="84105afd-5474-40a6-b883-07485f0638ed" providerId="ADAL" clId="{FB6DDB19-A13C-4553-AD3B-44A8A43B4678}" dt="2021-09-21T10:32:47.674" v="87" actId="20577"/>
        <pc:sldMkLst>
          <pc:docMk/>
          <pc:sldMk cId="1370267607" sldId="261"/>
        </pc:sldMkLst>
        <pc:spChg chg="mod">
          <ac:chgData name="Leoš Vítek" userId="84105afd-5474-40a6-b883-07485f0638ed" providerId="ADAL" clId="{FB6DDB19-A13C-4553-AD3B-44A8A43B4678}" dt="2021-09-21T10:32:47.674" v="87" actId="20577"/>
          <ac:spMkLst>
            <pc:docMk/>
            <pc:sldMk cId="1370267607" sldId="261"/>
            <ac:spMk id="3" creationId="{00000000-0000-0000-0000-000000000000}"/>
          </ac:spMkLst>
        </pc:spChg>
      </pc:sldChg>
      <pc:sldChg chg="modSp mod">
        <pc:chgData name="Leoš Vítek" userId="84105afd-5474-40a6-b883-07485f0638ed" providerId="ADAL" clId="{FB6DDB19-A13C-4553-AD3B-44A8A43B4678}" dt="2021-09-21T10:33:20.993" v="89" actId="6549"/>
        <pc:sldMkLst>
          <pc:docMk/>
          <pc:sldMk cId="2617701216" sldId="265"/>
        </pc:sldMkLst>
        <pc:spChg chg="mod">
          <ac:chgData name="Leoš Vítek" userId="84105afd-5474-40a6-b883-07485f0638ed" providerId="ADAL" clId="{FB6DDB19-A13C-4553-AD3B-44A8A43B4678}" dt="2021-09-21T10:33:20.993" v="89" actId="6549"/>
          <ac:spMkLst>
            <pc:docMk/>
            <pc:sldMk cId="2617701216" sldId="265"/>
            <ac:spMk id="3" creationId="{00000000-0000-0000-0000-000000000000}"/>
          </ac:spMkLst>
        </pc:spChg>
      </pc:sldChg>
      <pc:sldChg chg="modSp mod">
        <pc:chgData name="Leoš Vítek" userId="84105afd-5474-40a6-b883-07485f0638ed" providerId="ADAL" clId="{FB6DDB19-A13C-4553-AD3B-44A8A43B4678}" dt="2021-09-21T10:34:56.887" v="115" actId="113"/>
        <pc:sldMkLst>
          <pc:docMk/>
          <pc:sldMk cId="2844047190" sldId="268"/>
        </pc:sldMkLst>
        <pc:spChg chg="mod">
          <ac:chgData name="Leoš Vítek" userId="84105afd-5474-40a6-b883-07485f0638ed" providerId="ADAL" clId="{FB6DDB19-A13C-4553-AD3B-44A8A43B4678}" dt="2021-09-21T10:34:56.887" v="115" actId="113"/>
          <ac:spMkLst>
            <pc:docMk/>
            <pc:sldMk cId="2844047190" sldId="268"/>
            <ac:spMk id="3" creationId="{00000000-0000-0000-0000-000000000000}"/>
          </ac:spMkLst>
        </pc:spChg>
      </pc:sldChg>
      <pc:sldChg chg="modSp mod">
        <pc:chgData name="Leoš Vítek" userId="84105afd-5474-40a6-b883-07485f0638ed" providerId="ADAL" clId="{FB6DDB19-A13C-4553-AD3B-44A8A43B4678}" dt="2021-09-21T10:34:38.534" v="113" actId="20577"/>
        <pc:sldMkLst>
          <pc:docMk/>
          <pc:sldMk cId="2844047190" sldId="270"/>
        </pc:sldMkLst>
        <pc:spChg chg="mod">
          <ac:chgData name="Leoš Vítek" userId="84105afd-5474-40a6-b883-07485f0638ed" providerId="ADAL" clId="{FB6DDB19-A13C-4553-AD3B-44A8A43B4678}" dt="2021-09-21T10:34:38.534" v="113" actId="20577"/>
          <ac:spMkLst>
            <pc:docMk/>
            <pc:sldMk cId="2844047190" sldId="270"/>
            <ac:spMk id="2" creationId="{00000000-0000-0000-0000-000000000000}"/>
          </ac:spMkLst>
        </pc:spChg>
      </pc:sldChg>
      <pc:sldChg chg="addSp delSp modSp mod">
        <pc:chgData name="Leoš Vítek" userId="84105afd-5474-40a6-b883-07485f0638ed" providerId="ADAL" clId="{FB6DDB19-A13C-4553-AD3B-44A8A43B4678}" dt="2021-09-21T10:40:01.409" v="127" actId="1076"/>
        <pc:sldMkLst>
          <pc:docMk/>
          <pc:sldMk cId="3192790049" sldId="271"/>
        </pc:sldMkLst>
        <pc:picChg chg="add del">
          <ac:chgData name="Leoš Vítek" userId="84105afd-5474-40a6-b883-07485f0638ed" providerId="ADAL" clId="{FB6DDB19-A13C-4553-AD3B-44A8A43B4678}" dt="2021-09-21T10:39:23.357" v="124" actId="22"/>
          <ac:picMkLst>
            <pc:docMk/>
            <pc:sldMk cId="3192790049" sldId="271"/>
            <ac:picMk id="6" creationId="{ADF25323-A305-4329-B0BE-7E3DC6B5599A}"/>
          </ac:picMkLst>
        </pc:picChg>
        <pc:picChg chg="add mod">
          <ac:chgData name="Leoš Vítek" userId="84105afd-5474-40a6-b883-07485f0638ed" providerId="ADAL" clId="{FB6DDB19-A13C-4553-AD3B-44A8A43B4678}" dt="2021-09-21T10:40:01.409" v="127" actId="1076"/>
          <ac:picMkLst>
            <pc:docMk/>
            <pc:sldMk cId="3192790049" sldId="271"/>
            <ac:picMk id="8" creationId="{D9A1E365-E486-4FC5-8D59-8ECAD3E53906}"/>
          </ac:picMkLst>
        </pc:picChg>
        <pc:picChg chg="del">
          <ac:chgData name="Leoš Vítek" userId="84105afd-5474-40a6-b883-07485f0638ed" providerId="ADAL" clId="{FB6DDB19-A13C-4553-AD3B-44A8A43B4678}" dt="2021-09-21T10:39:17.578" v="122" actId="478"/>
          <ac:picMkLst>
            <pc:docMk/>
            <pc:sldMk cId="3192790049" sldId="271"/>
            <ac:picMk id="1028" creationId="{00000000-0000-0000-0000-000000000000}"/>
          </ac:picMkLst>
        </pc:picChg>
      </pc:sldChg>
      <pc:sldChg chg="del">
        <pc:chgData name="Leoš Vítek" userId="84105afd-5474-40a6-b883-07485f0638ed" providerId="ADAL" clId="{FB6DDB19-A13C-4553-AD3B-44A8A43B4678}" dt="2021-09-21T10:34:17.007" v="93" actId="47"/>
        <pc:sldMkLst>
          <pc:docMk/>
          <pc:sldMk cId="3192790049" sldId="278"/>
        </pc:sldMkLst>
      </pc:sldChg>
      <pc:sldChg chg="delSp mod">
        <pc:chgData name="Leoš Vítek" userId="84105afd-5474-40a6-b883-07485f0638ed" providerId="ADAL" clId="{FB6DDB19-A13C-4553-AD3B-44A8A43B4678}" dt="2021-09-21T10:38:14.483" v="117" actId="478"/>
        <pc:sldMkLst>
          <pc:docMk/>
          <pc:sldMk cId="398199331" sldId="282"/>
        </pc:sldMkLst>
        <pc:picChg chg="del">
          <ac:chgData name="Leoš Vítek" userId="84105afd-5474-40a6-b883-07485f0638ed" providerId="ADAL" clId="{FB6DDB19-A13C-4553-AD3B-44A8A43B4678}" dt="2021-09-21T10:38:13.752" v="116" actId="478"/>
          <ac:picMkLst>
            <pc:docMk/>
            <pc:sldMk cId="398199331" sldId="282"/>
            <ac:picMk id="10243" creationId="{00000000-0000-0000-0000-000000000000}"/>
          </ac:picMkLst>
        </pc:picChg>
        <pc:picChg chg="del">
          <ac:chgData name="Leoš Vítek" userId="84105afd-5474-40a6-b883-07485f0638ed" providerId="ADAL" clId="{FB6DDB19-A13C-4553-AD3B-44A8A43B4678}" dt="2021-09-21T10:38:14.483" v="117" actId="478"/>
          <ac:picMkLst>
            <pc:docMk/>
            <pc:sldMk cId="398199331" sldId="282"/>
            <ac:picMk id="10244" creationId="{00000000-0000-0000-0000-000000000000}"/>
          </ac:picMkLst>
        </pc:picChg>
      </pc:sldChg>
      <pc:sldChg chg="addSp delSp modSp del mod">
        <pc:chgData name="Leoš Vítek" userId="84105afd-5474-40a6-b883-07485f0638ed" providerId="ADAL" clId="{FB6DDB19-A13C-4553-AD3B-44A8A43B4678}" dt="2021-09-21T10:38:20.815" v="119" actId="47"/>
        <pc:sldMkLst>
          <pc:docMk/>
          <pc:sldMk cId="398199331" sldId="283"/>
        </pc:sldMkLst>
        <pc:spChg chg="add mod">
          <ac:chgData name="Leoš Vítek" userId="84105afd-5474-40a6-b883-07485f0638ed" providerId="ADAL" clId="{FB6DDB19-A13C-4553-AD3B-44A8A43B4678}" dt="2021-09-21T10:38:17.325" v="118" actId="478"/>
          <ac:spMkLst>
            <pc:docMk/>
            <pc:sldMk cId="398199331" sldId="283"/>
            <ac:spMk id="5" creationId="{3871B378-46EA-4FE3-893F-4F4093C658F1}"/>
          </ac:spMkLst>
        </pc:spChg>
        <pc:picChg chg="del">
          <ac:chgData name="Leoš Vítek" userId="84105afd-5474-40a6-b883-07485f0638ed" providerId="ADAL" clId="{FB6DDB19-A13C-4553-AD3B-44A8A43B4678}" dt="2021-09-21T10:38:17.325" v="118" actId="478"/>
          <ac:picMkLst>
            <pc:docMk/>
            <pc:sldMk cId="398199331" sldId="283"/>
            <ac:picMk id="11266" creationId="{00000000-0000-0000-0000-000000000000}"/>
          </ac:picMkLst>
        </pc:picChg>
      </pc:sldChg>
      <pc:sldChg chg="del">
        <pc:chgData name="Leoš Vítek" userId="84105afd-5474-40a6-b883-07485f0638ed" providerId="ADAL" clId="{FB6DDB19-A13C-4553-AD3B-44A8A43B4678}" dt="2021-09-21T10:38:23.616" v="120" actId="47"/>
        <pc:sldMkLst>
          <pc:docMk/>
          <pc:sldMk cId="398199331" sldId="284"/>
        </pc:sldMkLst>
      </pc:sldChg>
      <pc:sldChg chg="del">
        <pc:chgData name="Leoš Vítek" userId="84105afd-5474-40a6-b883-07485f0638ed" providerId="ADAL" clId="{FB6DDB19-A13C-4553-AD3B-44A8A43B4678}" dt="2021-09-21T10:38:57.256" v="121" actId="47"/>
        <pc:sldMkLst>
          <pc:docMk/>
          <pc:sldMk cId="398199331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969" cy="497285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9578" y="0"/>
            <a:ext cx="2953969" cy="497285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>
              <a:defRPr sz="1200"/>
            </a:lvl1pPr>
          </a:lstStyle>
          <a:p>
            <a:fld id="{7BBE216B-3AA0-4204-ADD4-B81D35BD9CCE}" type="datetimeFigureOut">
              <a:rPr lang="cs-CZ" smtClean="0"/>
              <a:pPr/>
              <a:t>18.09.2023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5" tIns="45962" rIns="91925" bIns="4596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196" y="4725002"/>
            <a:ext cx="5452747" cy="4475559"/>
          </a:xfrm>
          <a:prstGeom prst="rect">
            <a:avLst/>
          </a:prstGeom>
        </p:spPr>
        <p:txBody>
          <a:bodyPr vert="horz" lIns="91925" tIns="45962" rIns="91925" bIns="45962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805"/>
            <a:ext cx="2953969" cy="497285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9578" y="9446805"/>
            <a:ext cx="2953969" cy="497285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r">
              <a:defRPr sz="1200"/>
            </a:lvl1pPr>
          </a:lstStyle>
          <a:p>
            <a:fld id="{652D1E95-AFC1-4D05-9298-C791BAB40C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67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4446-0F45-4FBA-8ADC-829AE5A3023A}" type="datetime1">
              <a:rPr lang="cs-CZ" smtClean="0"/>
              <a:pPr/>
              <a:t>18.09.2023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42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5A2F-A9BF-4E24-B6A3-290F3860A3E3}" type="datetime1">
              <a:rPr lang="cs-CZ" smtClean="0"/>
              <a:pPr/>
              <a:t>18.09.2023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68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9DFB-3EBD-474F-AAFC-DB9AFA761792}" type="datetime1">
              <a:rPr lang="cs-CZ" smtClean="0"/>
              <a:pPr/>
              <a:t>18.09.2023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1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237D-BFF5-4426-87CD-94512367B848}" type="datetime1">
              <a:rPr lang="cs-CZ" smtClean="0"/>
              <a:pPr/>
              <a:t>18.09.2023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25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828-DBF4-4564-A9C7-559A939D4875}" type="datetime1">
              <a:rPr lang="cs-CZ" smtClean="0"/>
              <a:pPr/>
              <a:t>18.09.2023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34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D031-A665-4813-8212-AA4AEEB8CFD3}" type="datetime1">
              <a:rPr lang="cs-CZ" smtClean="0"/>
              <a:pPr/>
              <a:t>18.09.2023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9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91CC-13A1-4F13-A103-27A4B00AE3FE}" type="datetime1">
              <a:rPr lang="cs-CZ" smtClean="0"/>
              <a:pPr/>
              <a:t>18.09.2023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97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359E-FD59-4D16-BF40-33A5EC8BCE7F}" type="datetime1">
              <a:rPr lang="cs-CZ" smtClean="0"/>
              <a:pPr/>
              <a:t>18.09.2023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96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8FC-FEEF-4BB4-88F3-1A53CF2531DA}" type="datetime1">
              <a:rPr lang="cs-CZ" smtClean="0"/>
              <a:pPr/>
              <a:t>18.09.2023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32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8BF1-199B-416C-AD8E-CFB4F4CD9C3C}" type="datetime1">
              <a:rPr lang="cs-CZ" smtClean="0"/>
              <a:pPr/>
              <a:t>18.09.2023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38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4B37-1883-400A-8999-B2930468A2E2}" type="datetime1">
              <a:rPr lang="cs-CZ" smtClean="0"/>
              <a:pPr/>
              <a:t>18.09.2023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01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815FB-44BD-4EDD-9951-80C685E8C767}" type="datetime1">
              <a:rPr lang="cs-CZ" smtClean="0"/>
              <a:pPr/>
              <a:t>18.09.2023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C558C-795A-49AF-83A4-56129B0541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01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libraryguides.salisbury.edu/PredatoryPublishing/ChoosingPublisher" TargetMode="External"/><Relationship Id="rId3" Type="http://schemas.openxmlformats.org/officeDocument/2006/relationships/hyperlink" Target="https://beallslist.weebly.com/" TargetMode="External"/><Relationship Id="rId7" Type="http://schemas.openxmlformats.org/officeDocument/2006/relationships/hyperlink" Target="https://www.biochem.mpg.de/5830700/predatory-publishing" TargetMode="External"/><Relationship Id="rId2" Type="http://schemas.openxmlformats.org/officeDocument/2006/relationships/hyperlink" Target="https://www.vse.cz/predpisy/4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guides.caltech.edu/c.php?g=512665&amp;p=3503029" TargetMode="External"/><Relationship Id="rId5" Type="http://schemas.openxmlformats.org/officeDocument/2006/relationships/hyperlink" Target="https://idea.cerge-ei.cz/zpravy/predatorske-casopisy-ve-scopusu" TargetMode="External"/><Relationship Id="rId4" Type="http://schemas.openxmlformats.org/officeDocument/2006/relationships/hyperlink" Target="https://beallslist.weebly.com/standalone-journals.html" TargetMode="External"/><Relationship Id="rId9" Type="http://schemas.openxmlformats.org/officeDocument/2006/relationships/hyperlink" Target="https://knihovna.vse.cz/veda/predatorske-casopisy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thomsonreuters.com/conference-proceedings-citation-index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so.vse.cz/~sklenak/pcvs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fu.vse.cz/uredni-deska/vyhlasky-dekan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22388"/>
            <a:ext cx="7772400" cy="1470025"/>
          </a:xfrm>
        </p:spPr>
        <p:txBody>
          <a:bodyPr>
            <a:normAutofit/>
          </a:bodyPr>
          <a:lstStyle/>
          <a:p>
            <a:r>
              <a:rPr lang="cs-CZ" sz="4200" dirty="0"/>
              <a:t>Systém studia a</a:t>
            </a:r>
            <a:br>
              <a:rPr lang="cs-CZ" sz="4200" dirty="0"/>
            </a:br>
            <a:r>
              <a:rPr lang="cs-CZ" sz="4200" dirty="0"/>
              <a:t>publikační aktivity doktorandů FFÚ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/>
          <a:lstStyle/>
          <a:p>
            <a:r>
              <a:rPr lang="cs-CZ" dirty="0" smtClean="0"/>
              <a:t>19</a:t>
            </a:r>
            <a:r>
              <a:rPr lang="cs-CZ" dirty="0" smtClean="0"/>
              <a:t>. </a:t>
            </a:r>
            <a:r>
              <a:rPr lang="cs-CZ" dirty="0"/>
              <a:t>září </a:t>
            </a:r>
            <a:r>
              <a:rPr lang="cs-CZ" dirty="0" smtClean="0"/>
              <a:t>2023</a:t>
            </a:r>
            <a:endParaRPr lang="cs-CZ" dirty="0"/>
          </a:p>
          <a:p>
            <a:r>
              <a:rPr lang="cs-CZ" dirty="0" smtClean="0"/>
              <a:t>K. Brůna, </a:t>
            </a:r>
            <a:r>
              <a:rPr lang="cs-CZ" dirty="0"/>
              <a:t>A. Bernasová</a:t>
            </a:r>
          </a:p>
          <a:p>
            <a:r>
              <a:rPr lang="cs-CZ" dirty="0"/>
              <a:t>FFÚ VŠE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A825CB-04A2-4058-921C-AD3C64ACF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29" y="5987378"/>
            <a:ext cx="3923928" cy="87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/>
              <a:t>Metodika hodnocení výsledků </a:t>
            </a:r>
            <a:r>
              <a:rPr lang="cs-CZ" b="1" dirty="0" err="1"/>
              <a:t>výzk</a:t>
            </a:r>
            <a:r>
              <a:rPr lang="cs-CZ" b="1" dirty="0"/>
              <a:t>. organizací a hodnocení výsledků ukončených programů </a:t>
            </a:r>
            <a:r>
              <a:rPr lang="cs-CZ" b="1" dirty="0">
                <a:solidFill>
                  <a:srgbClr val="0070C0"/>
                </a:solidFill>
              </a:rPr>
              <a:t>2017+</a:t>
            </a:r>
          </a:p>
          <a:p>
            <a:pPr marL="0" lvl="1" indent="0">
              <a:buNone/>
            </a:pPr>
            <a:r>
              <a:rPr lang="cs-CZ" dirty="0"/>
              <a:t>pro studenty FFÚ připadá v úvahu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err="1"/>
              <a:t>Jimp</a:t>
            </a:r>
            <a:r>
              <a:rPr lang="cs-CZ" dirty="0"/>
              <a:t> (článek v databázi </a:t>
            </a:r>
            <a:r>
              <a:rPr lang="cs-CZ" dirty="0" err="1"/>
              <a:t>WoS</a:t>
            </a:r>
            <a:r>
              <a:rPr lang="cs-CZ" dirty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err="1"/>
              <a:t>Jsc</a:t>
            </a:r>
            <a:r>
              <a:rPr lang="cs-CZ" dirty="0"/>
              <a:t>  (článek v databázi SCOPUS)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err="1"/>
              <a:t>Jneimp</a:t>
            </a:r>
            <a:r>
              <a:rPr lang="cs-CZ" dirty="0"/>
              <a:t> (článek v databázi ERIH/ERIH+)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err="1"/>
              <a:t>Jrec</a:t>
            </a:r>
            <a:r>
              <a:rPr lang="cs-CZ" dirty="0"/>
              <a:t> (článek v periodiku zařazeném na „Seznamu“ RVVI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sborníky z konferencí, které jsou zařazeny do databází WoS a </a:t>
            </a:r>
            <a:r>
              <a:rPr lang="cs-CZ" dirty="0" err="1"/>
              <a:t>Scopus</a:t>
            </a:r>
            <a:r>
              <a:rPr lang="cs-CZ" dirty="0"/>
              <a:t> nebo i jiné (</a:t>
            </a:r>
            <a:r>
              <a:rPr lang="cs-CZ" dirty="0">
                <a:solidFill>
                  <a:srgbClr val="FF0000"/>
                </a:solidFill>
              </a:rPr>
              <a:t>prioritně zahraniční</a:t>
            </a:r>
            <a:r>
              <a:rPr lang="cs-CZ" dirty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odborná kniha/kapitola v knize (obsahuje původní výsledky výzkumu, který byl uskutečněn autorem knihy nebo týmem)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cs-CZ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b="1" dirty="0"/>
              <a:t>skupina oborů: SPOLEČENSKÉ VĚDY (</a:t>
            </a:r>
            <a:r>
              <a:rPr lang="cs-CZ" b="1" dirty="0" err="1"/>
              <a:t>SHVb</a:t>
            </a:r>
            <a:r>
              <a:rPr lang="cs-CZ" b="1" dirty="0"/>
              <a:t>);</a:t>
            </a:r>
            <a:r>
              <a:rPr lang="cs-CZ" dirty="0"/>
              <a:t> obory: AA, AC, AD, </a:t>
            </a:r>
            <a:r>
              <a:rPr lang="cs-CZ" b="1" u="sng" dirty="0"/>
              <a:t>AE</a:t>
            </a:r>
            <a:r>
              <a:rPr lang="cs-CZ" dirty="0"/>
              <a:t>, AM (</a:t>
            </a:r>
            <a:r>
              <a:rPr lang="cs-CZ" b="1" dirty="0"/>
              <a:t>AE = Řízení, správa a administrativa =</a:t>
            </a:r>
            <a:r>
              <a:rPr lang="cs-CZ" dirty="0"/>
              <a:t> GA ČR P403: Podnikové vědy, management, administrativa, správa, finance a finanční ekonometrie = JEL klasifikace: obory spadající pod kódy: M, G (včetně </a:t>
            </a:r>
            <a:r>
              <a:rPr lang="cs-CZ" dirty="0" err="1"/>
              <a:t>behavioral</a:t>
            </a:r>
            <a:r>
              <a:rPr lang="cs-CZ" dirty="0"/>
              <a:t> finance a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estate</a:t>
            </a:r>
            <a:r>
              <a:rPr lang="cs-CZ" dirty="0"/>
              <a:t> </a:t>
            </a:r>
            <a:r>
              <a:rPr lang="cs-CZ" dirty="0" err="1"/>
              <a:t>markets</a:t>
            </a:r>
            <a:r>
              <a:rPr lang="cs-CZ" dirty="0"/>
              <a:t>), C44, C58, H81-H83, L6-L9, R3-R4 a společně s P402 též L1-L5.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b="1" dirty="0"/>
              <a:t>skupina oborů: SPOLEČENSKÉ VĚDY (</a:t>
            </a:r>
            <a:r>
              <a:rPr lang="cs-CZ" b="1" dirty="0" err="1"/>
              <a:t>SHVc</a:t>
            </a:r>
            <a:r>
              <a:rPr lang="cs-CZ" b="1" dirty="0"/>
              <a:t>);</a:t>
            </a:r>
            <a:r>
              <a:rPr lang="cs-CZ" dirty="0"/>
              <a:t> obory AF, </a:t>
            </a:r>
            <a:r>
              <a:rPr lang="cs-CZ" b="1" u="sng" dirty="0"/>
              <a:t>AH</a:t>
            </a:r>
            <a:r>
              <a:rPr lang="cs-CZ" dirty="0"/>
              <a:t>, AK, AN, AO, AP, AQ, GA (</a:t>
            </a:r>
            <a:r>
              <a:rPr lang="cs-CZ" b="1" dirty="0"/>
              <a:t>AH = Ekonomie</a:t>
            </a:r>
            <a:r>
              <a:rPr lang="cs-CZ" dirty="0"/>
              <a:t> = GA ČR P402: Ekonomické vědy, makroekonomie, mikroekonomie, ekonometrie /mimo finanční ekonometrie/, kvantitativní metody v ekonomii = JEL klasifikace: všechny obory klasifikované v JEL kromě: M, G, C44, C58, H81-H83, L6-L9, R3-R4 )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70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5D753-894F-4E22-A72C-D72336F2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Publikační 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454132-A5EC-41D2-8FBC-FCEE8C8D0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/>
              <a:t>Fakulta netoleruje žádné formy porušování výzkumné a publikační etiky a zjištěné prohřešky sankcionuje. Za porušení výzkumné a publikační etiky je považováno zejména</a:t>
            </a:r>
          </a:p>
          <a:p>
            <a:r>
              <a:rPr lang="cs-CZ" dirty="0"/>
              <a:t>používání nekorektních nebo nedůvěryhodných údajů,</a:t>
            </a:r>
          </a:p>
          <a:p>
            <a:r>
              <a:rPr lang="cs-CZ" dirty="0"/>
              <a:t>věcný, finanční či osobní </a:t>
            </a:r>
            <a:r>
              <a:rPr lang="cs-CZ" u="sng" dirty="0">
                <a:hlinkClick r:id="rId2"/>
              </a:rPr>
              <a:t>konflikt zájmů</a:t>
            </a:r>
            <a:r>
              <a:rPr lang="cs-CZ" dirty="0"/>
              <a:t> ve výzkumu, publikační činnost nebo kvalifikačním řízení,</a:t>
            </a:r>
          </a:p>
          <a:p>
            <a:r>
              <a:rPr lang="cs-CZ" dirty="0"/>
              <a:t>plagiátorské a </a:t>
            </a:r>
            <a:r>
              <a:rPr lang="cs-CZ" dirty="0" err="1"/>
              <a:t>autoplagiátorské</a:t>
            </a:r>
            <a:r>
              <a:rPr lang="cs-CZ" dirty="0"/>
              <a:t> praktiky,</a:t>
            </a:r>
          </a:p>
          <a:p>
            <a:r>
              <a:rPr lang="cs-CZ" dirty="0"/>
              <a:t>neautentické citování a necitování použitých zdrojů,</a:t>
            </a:r>
          </a:p>
          <a:p>
            <a:r>
              <a:rPr lang="cs-CZ" dirty="0"/>
              <a:t>nekorektní spoluautorství ve výsledcích výzkum a v publikacích,</a:t>
            </a:r>
          </a:p>
          <a:p>
            <a:r>
              <a:rPr lang="cs-CZ" dirty="0"/>
              <a:t>narušování anonymity oponentního a recenzního řízení a jakékoli jiné nekorektní zásahy do výběrových procedur v oblasti grantů, publikací a kvalifikačních řízení.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Fakulta požaduje u všech závěrečných prací studentů a kvalifikačních prací akademických pracovníků systematickou kontrolu jejich originality.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Fakulta rovněž omezuje publikování a prezentace v nedůvěryhodných a ve vědecké komunitě neuznávaných </a:t>
            </a:r>
            <a:r>
              <a:rPr lang="cs-CZ" u="sng" dirty="0">
                <a:hlinkClick r:id="rId3"/>
              </a:rPr>
              <a:t>nakladatelstvích</a:t>
            </a:r>
            <a:r>
              <a:rPr lang="cs-CZ" dirty="0"/>
              <a:t>, časopisech [</a:t>
            </a:r>
            <a:r>
              <a:rPr lang="cs-CZ" u="sng" dirty="0">
                <a:hlinkClick r:id="rId4"/>
              </a:rPr>
              <a:t>1</a:t>
            </a:r>
            <a:r>
              <a:rPr lang="cs-CZ" dirty="0"/>
              <a:t>, </a:t>
            </a:r>
            <a:r>
              <a:rPr lang="cs-CZ" u="sng" dirty="0">
                <a:hlinkClick r:id="rId5"/>
              </a:rPr>
              <a:t>2</a:t>
            </a:r>
            <a:r>
              <a:rPr lang="cs-CZ" dirty="0"/>
              <a:t>]  a </a:t>
            </a:r>
            <a:r>
              <a:rPr lang="cs-CZ" u="sng" dirty="0">
                <a:hlinkClick r:id="rId6"/>
              </a:rPr>
              <a:t>konferencích</a:t>
            </a:r>
            <a:r>
              <a:rPr lang="cs-CZ" dirty="0"/>
              <a:t> (tzv. predátorské praktiky [</a:t>
            </a:r>
            <a:r>
              <a:rPr lang="cs-CZ" u="sng" dirty="0">
                <a:hlinkClick r:id="rId7"/>
              </a:rPr>
              <a:t>1</a:t>
            </a:r>
            <a:r>
              <a:rPr lang="cs-CZ" dirty="0"/>
              <a:t>] 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Návody, jak rozeznat neetické praktiky ve vybraných oblastech, lze komplexně v angličtině nalézt např. </a:t>
            </a:r>
            <a:r>
              <a:rPr lang="cs-CZ" u="sng" dirty="0">
                <a:hlinkClick r:id="rId8"/>
              </a:rPr>
              <a:t>zde</a:t>
            </a:r>
            <a:r>
              <a:rPr lang="cs-CZ" dirty="0"/>
              <a:t> nebo na stránkách </a:t>
            </a:r>
            <a:r>
              <a:rPr lang="cs-CZ" u="sng" dirty="0">
                <a:hlinkClick r:id="rId9"/>
              </a:rPr>
              <a:t>CIKS</a:t>
            </a:r>
            <a:r>
              <a:rPr lang="cs-CZ" dirty="0"/>
              <a:t> VŠE.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Všechny problematické výstupy jsou systematicky vyřazovány z databáze PC VSE a nejsou uznávány jako plnění studijních povinností.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000D25-CCAA-42F1-B033-395CF8D3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76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Citační databáze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Web </a:t>
            </a:r>
            <a:r>
              <a:rPr lang="cs-CZ" dirty="0" err="1"/>
              <a:t>of</a:t>
            </a:r>
            <a:r>
              <a:rPr lang="cs-CZ" dirty="0"/>
              <a:t> Science/</a:t>
            </a:r>
            <a:r>
              <a:rPr lang="cs-CZ" dirty="0" err="1"/>
              <a:t>Clarivate</a:t>
            </a:r>
            <a:endParaRPr lang="cs-CZ" dirty="0"/>
          </a:p>
          <a:p>
            <a:pPr lvl="1"/>
            <a:r>
              <a:rPr lang="cs-CZ" dirty="0"/>
              <a:t>časopis ve </a:t>
            </a:r>
            <a:r>
              <a:rPr lang="cs-CZ" dirty="0" err="1"/>
              <a:t>WoS</a:t>
            </a:r>
            <a:r>
              <a:rPr lang="cs-CZ" dirty="0"/>
              <a:t> má tzv.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(IF) = ukazatel citovanosti článků v časopise; čím větší IF, tím lépe (ale rozdíly mezi obory)</a:t>
            </a:r>
          </a:p>
          <a:p>
            <a:pPr lvl="2"/>
            <a:r>
              <a:rPr lang="cs-CZ" b="1" dirty="0" err="1">
                <a:solidFill>
                  <a:srgbClr val="0070C0"/>
                </a:solidFill>
              </a:rPr>
              <a:t>Article</a:t>
            </a:r>
            <a:r>
              <a:rPr lang="cs-CZ" b="1" dirty="0">
                <a:solidFill>
                  <a:srgbClr val="0070C0"/>
                </a:solidFill>
              </a:rPr>
              <a:t> Influence </a:t>
            </a:r>
            <a:r>
              <a:rPr lang="cs-CZ" b="1" dirty="0" err="1">
                <a:solidFill>
                  <a:srgbClr val="0070C0"/>
                </a:solidFill>
              </a:rPr>
              <a:t>Score</a:t>
            </a:r>
            <a:r>
              <a:rPr lang="cs-CZ" b="1" dirty="0">
                <a:solidFill>
                  <a:srgbClr val="0070C0"/>
                </a:solidFill>
              </a:rPr>
              <a:t> + percentil (viz PC VSE)</a:t>
            </a:r>
          </a:p>
          <a:p>
            <a:pPr lvl="2"/>
            <a:r>
              <a:rPr lang="cs-CZ" b="1" dirty="0">
                <a:solidFill>
                  <a:srgbClr val="FF0000"/>
                </a:solidFill>
              </a:rPr>
              <a:t>WoS: SSCI vs ESCI</a:t>
            </a:r>
          </a:p>
          <a:p>
            <a:pPr lvl="1"/>
            <a:r>
              <a:rPr lang="cs-CZ" dirty="0"/>
              <a:t>hledání citací autorů (</a:t>
            </a:r>
            <a:r>
              <a:rPr lang="cs-CZ" dirty="0" err="1"/>
              <a:t>Citation</a:t>
            </a:r>
            <a:r>
              <a:rPr lang="cs-CZ" dirty="0"/>
              <a:t> Report) a H-indexu (Hirschův index – ukazuje citovanost autora)</a:t>
            </a:r>
          </a:p>
          <a:p>
            <a:pPr lvl="1"/>
            <a:r>
              <a:rPr lang="cs-CZ" dirty="0"/>
              <a:t>CPCI-</a:t>
            </a:r>
            <a:r>
              <a:rPr lang="cs-CZ" dirty="0" err="1"/>
              <a:t>Conference</a:t>
            </a:r>
            <a:r>
              <a:rPr lang="cs-CZ" dirty="0"/>
              <a:t> </a:t>
            </a:r>
            <a:r>
              <a:rPr lang="cs-CZ" dirty="0" err="1"/>
              <a:t>Proceedings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Index</a:t>
            </a:r>
          </a:p>
          <a:p>
            <a:pPr lvl="2"/>
            <a:r>
              <a:rPr lang="cs-CZ" dirty="0">
                <a:hlinkClick r:id="rId2"/>
              </a:rPr>
              <a:t>https://clarivate.com/webofsciencegroup/solutions/webofscience-cpci/</a:t>
            </a:r>
            <a:endParaRPr lang="cs-CZ" dirty="0"/>
          </a:p>
          <a:p>
            <a:pPr lvl="1"/>
            <a:r>
              <a:rPr lang="cs-CZ" dirty="0"/>
              <a:t>hledání podle autorů, názvů, časopisů, DOI... – </a:t>
            </a:r>
            <a:r>
              <a:rPr lang="cs-CZ" i="1" dirty="0"/>
              <a:t>ukázka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nový časopis dostane IF až po 5 letech!</a:t>
            </a:r>
          </a:p>
          <a:p>
            <a:pPr lvl="2">
              <a:spcBef>
                <a:spcPts val="1200"/>
              </a:spcBef>
            </a:pPr>
            <a:r>
              <a:rPr lang="cs-CZ" dirty="0"/>
              <a:t>ČR: Politická ekonomie, Prague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Papers</a:t>
            </a:r>
            <a:r>
              <a:rPr lang="cs-CZ" dirty="0"/>
              <a:t>, Finance a úvěr, E+M Ekonomie a Management, Zemědělská ekonomika (</a:t>
            </a:r>
            <a:r>
              <a:rPr lang="cs-CZ" dirty="0" err="1"/>
              <a:t>Agricultural</a:t>
            </a:r>
            <a:r>
              <a:rPr lang="cs-CZ" dirty="0"/>
              <a:t> </a:t>
            </a:r>
            <a:r>
              <a:rPr lang="cs-CZ" dirty="0" err="1"/>
              <a:t>Economics</a:t>
            </a:r>
            <a:r>
              <a:rPr lang="cs-CZ" dirty="0"/>
              <a:t>) – návod na vyhledávání viz </a:t>
            </a:r>
            <a:r>
              <a:rPr lang="cs-CZ" b="1" dirty="0"/>
              <a:t>Journal </a:t>
            </a:r>
            <a:r>
              <a:rPr lang="cs-CZ" b="1" dirty="0" err="1"/>
              <a:t>Citation</a:t>
            </a:r>
            <a:r>
              <a:rPr lang="cs-CZ" b="1" dirty="0"/>
              <a:t> Report</a:t>
            </a:r>
            <a:endParaRPr lang="cs-CZ" sz="1400" b="1" dirty="0"/>
          </a:p>
          <a:p>
            <a:pPr lvl="1"/>
            <a:r>
              <a:rPr lang="cs-CZ" dirty="0"/>
              <a:t>sborníky z konference (CPCI)</a:t>
            </a:r>
          </a:p>
          <a:p>
            <a:pPr lvl="2"/>
            <a:r>
              <a:rPr lang="cs-CZ" dirty="0"/>
              <a:t>každý rok se znovu posuzuje</a:t>
            </a:r>
          </a:p>
          <a:p>
            <a:pPr lvl="2"/>
            <a:r>
              <a:rPr lang="cs-CZ" dirty="0"/>
              <a:t>pokud již alespoň 2x byly </a:t>
            </a:r>
            <a:r>
              <a:rPr lang="cs-CZ" dirty="0" err="1"/>
              <a:t>konf</a:t>
            </a:r>
            <a:r>
              <a:rPr lang="cs-CZ" dirty="0"/>
              <a:t>. v CPCI, je relativně „bezpečná“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047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Citační databáze</a:t>
            </a:r>
            <a:br>
              <a:rPr lang="cs-CZ" dirty="0"/>
            </a:br>
            <a:r>
              <a:rPr lang="cs-CZ" dirty="0"/>
              <a:t>WOS/</a:t>
            </a:r>
            <a:r>
              <a:rPr lang="cs-CZ" dirty="0" err="1"/>
              <a:t>Clarivate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39350"/>
            <a:ext cx="9144000" cy="55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404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Citační databáze</a:t>
            </a:r>
            <a:br>
              <a:rPr lang="cs-CZ" dirty="0"/>
            </a:br>
            <a:r>
              <a:rPr lang="cs-CZ" dirty="0"/>
              <a:t>WOS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vyhledávání podle tématu</a:t>
            </a:r>
          </a:p>
          <a:p>
            <a:r>
              <a:rPr lang="cs-CZ" dirty="0"/>
              <a:t>vyhledávání podle autora (Vitek, L; diakritiku?)</a:t>
            </a:r>
          </a:p>
          <a:p>
            <a:r>
              <a:rPr lang="cs-CZ" dirty="0"/>
              <a:t>vyhledávání podle názvu článku/knihy</a:t>
            </a:r>
          </a:p>
          <a:p>
            <a:r>
              <a:rPr lang="cs-CZ" dirty="0"/>
              <a:t>vyhledávání podle názvu publikace (název sborníku)</a:t>
            </a:r>
          </a:p>
          <a:p>
            <a:endParaRPr lang="cs-CZ" dirty="0"/>
          </a:p>
          <a:p>
            <a:r>
              <a:rPr lang="cs-CZ" dirty="0"/>
              <a:t>vždy lze kombinovat s dalšími kritérii</a:t>
            </a:r>
          </a:p>
          <a:p>
            <a:r>
              <a:rPr lang="cs-CZ" dirty="0"/>
              <a:t>nutno zužovat přes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Domains</a:t>
            </a:r>
            <a:r>
              <a:rPr lang="cs-CZ" dirty="0"/>
              <a:t> (SOCIAL SCIENCES)nebo přes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 (BUSINESS ECONOMICS)</a:t>
            </a:r>
          </a:p>
          <a:p>
            <a:endParaRPr lang="cs-CZ" dirty="0"/>
          </a:p>
          <a:p>
            <a:r>
              <a:rPr lang="cs-CZ" dirty="0"/>
              <a:t>abstrakty často pro orientaci stačí</a:t>
            </a:r>
          </a:p>
          <a:p>
            <a:r>
              <a:rPr lang="cs-CZ" dirty="0"/>
              <a:t>citace ukazují zájem o publikaci (autocitace se neuznávají)</a:t>
            </a:r>
          </a:p>
          <a:p>
            <a:pPr lvl="1"/>
            <a:r>
              <a:rPr lang="cs-CZ" dirty="0"/>
              <a:t>Autocitace prvního a druhého řádu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9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Citační databáze</a:t>
            </a:r>
            <a:br>
              <a:rPr lang="cs-CZ" dirty="0"/>
            </a:br>
            <a:r>
              <a:rPr lang="cs-CZ" dirty="0"/>
              <a:t>WOS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Report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204864"/>
            <a:ext cx="8568952" cy="375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99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Citační databáze</a:t>
            </a:r>
            <a:br>
              <a:rPr lang="cs-CZ" dirty="0"/>
            </a:br>
            <a:r>
              <a:rPr lang="cs-CZ" dirty="0"/>
              <a:t>WOS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920880" cy="534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99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Citační databáze</a:t>
            </a:r>
            <a:br>
              <a:rPr lang="cs-CZ" dirty="0"/>
            </a:br>
            <a:r>
              <a:rPr lang="cs-CZ" dirty="0"/>
              <a:t>WOS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Journal </a:t>
            </a:r>
            <a:r>
              <a:rPr lang="cs-CZ" dirty="0" err="1"/>
              <a:t>Citation</a:t>
            </a:r>
            <a:r>
              <a:rPr lang="cs-CZ" dirty="0"/>
              <a:t> Report</a:t>
            </a:r>
          </a:p>
        </p:txBody>
      </p:sp>
    </p:spTree>
    <p:extLst>
      <p:ext uri="{BB962C8B-B14F-4D97-AF65-F5344CB8AC3E}">
        <p14:creationId xmlns:p14="http://schemas.microsoft.com/office/powerpoint/2010/main" val="398199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Citační databáze</a:t>
            </a:r>
            <a:br>
              <a:rPr lang="cs-CZ" dirty="0"/>
            </a:br>
            <a:r>
              <a:rPr lang="cs-CZ" dirty="0" err="1"/>
              <a:t>Scopus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podobný systém jako </a:t>
            </a:r>
            <a:r>
              <a:rPr lang="cs-CZ" dirty="0" err="1"/>
              <a:t>WoS</a:t>
            </a:r>
            <a:r>
              <a:rPr lang="cs-CZ" dirty="0"/>
              <a:t>, více EU časopisů a konferencí</a:t>
            </a:r>
          </a:p>
          <a:p>
            <a:r>
              <a:rPr lang="cs-CZ" dirty="0"/>
              <a:t>SJR index</a:t>
            </a:r>
            <a:endParaRPr lang="cs-CZ" sz="2600" dirty="0"/>
          </a:p>
          <a:p>
            <a:r>
              <a:rPr lang="cs-CZ" dirty="0"/>
              <a:t>jinak počítaný h-index</a:t>
            </a:r>
          </a:p>
          <a:p>
            <a:r>
              <a:rPr lang="cs-CZ" dirty="0"/>
              <a:t>používejte: limit to / </a:t>
            </a:r>
            <a:r>
              <a:rPr lang="cs-CZ" dirty="0" err="1"/>
              <a:t>exclude</a:t>
            </a:r>
            <a:endParaRPr lang="cs-CZ" dirty="0"/>
          </a:p>
          <a:p>
            <a:r>
              <a:rPr lang="cs-CZ" dirty="0"/>
              <a:t>po vyfiltrování u AUTHOR NAME u počtu publikací dá přejít na analýzu autora (</a:t>
            </a:r>
            <a:r>
              <a:rPr lang="en-US" dirty="0"/>
              <a:t>View in Analyze author output</a:t>
            </a:r>
            <a:r>
              <a:rPr lang="cs-CZ" dirty="0"/>
              <a:t>): druhy, h-index, citace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99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Citační databáze</a:t>
            </a:r>
            <a:br>
              <a:rPr lang="cs-CZ" dirty="0"/>
            </a:br>
            <a:r>
              <a:rPr lang="cs-CZ" dirty="0" err="1"/>
              <a:t>Scopus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2" y="1843881"/>
            <a:ext cx="73818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9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Rámec </a:t>
            </a:r>
          </a:p>
          <a:p>
            <a:pPr lvl="1"/>
            <a:r>
              <a:rPr lang="cs-CZ" dirty="0"/>
              <a:t>zákon 111/1998 Sb.</a:t>
            </a:r>
          </a:p>
          <a:p>
            <a:pPr lvl="1"/>
            <a:r>
              <a:rPr lang="cs-CZ" dirty="0"/>
              <a:t>Nařízení vlády č. 274/2016 Sb., o standardech pro akreditace ve VŠ</a:t>
            </a:r>
          </a:p>
          <a:p>
            <a:pPr lvl="1"/>
            <a:r>
              <a:rPr lang="cs-CZ" dirty="0"/>
              <a:t>SZŘ VŠE</a:t>
            </a:r>
          </a:p>
          <a:p>
            <a:pPr lvl="1"/>
            <a:r>
              <a:rPr lang="cs-CZ" dirty="0"/>
              <a:t>Vyhláška FFÚ 1/2014, v platném znění</a:t>
            </a:r>
          </a:p>
          <a:p>
            <a:pPr lvl="1"/>
            <a:r>
              <a:rPr lang="cs-CZ" dirty="0"/>
              <a:t>Stipendijní řád + Vyhláška 1/2010, v platném znění</a:t>
            </a:r>
          </a:p>
          <a:p>
            <a:pPr lvl="1"/>
            <a:r>
              <a:rPr lang="cs-CZ" dirty="0"/>
              <a:t>Metodika 2017+</a:t>
            </a:r>
          </a:p>
          <a:p>
            <a:endParaRPr lang="cs-CZ" dirty="0"/>
          </a:p>
          <a:p>
            <a:r>
              <a:rPr lang="cs-CZ" dirty="0"/>
              <a:t>Citační databáze</a:t>
            </a:r>
          </a:p>
          <a:p>
            <a:endParaRPr lang="cs-CZ" dirty="0"/>
          </a:p>
          <a:p>
            <a:r>
              <a:rPr lang="cs-CZ" dirty="0"/>
              <a:t>Další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9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Citační databáze</a:t>
            </a:r>
            <a:br>
              <a:rPr lang="cs-CZ" dirty="0"/>
            </a:br>
            <a:r>
              <a:rPr lang="cs-CZ" dirty="0"/>
              <a:t> </a:t>
            </a:r>
            <a:r>
              <a:rPr lang="cs-CZ" dirty="0" err="1"/>
              <a:t>Scopus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8758517" cy="397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99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Citační databáze</a:t>
            </a:r>
            <a:br>
              <a:rPr lang="cs-CZ" dirty="0"/>
            </a:br>
            <a:r>
              <a:rPr lang="cs-CZ" dirty="0" err="1"/>
              <a:t>Scopus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82296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99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Databáze </a:t>
            </a:r>
            <a:r>
              <a:rPr lang="cs-CZ" u="sng" dirty="0"/>
              <a:t>P</a:t>
            </a:r>
            <a:r>
              <a:rPr lang="cs-CZ" dirty="0"/>
              <a:t>ublikační </a:t>
            </a:r>
            <a:r>
              <a:rPr lang="cs-CZ" u="sng" dirty="0"/>
              <a:t>Č</a:t>
            </a:r>
            <a:r>
              <a:rPr lang="cs-CZ" dirty="0"/>
              <a:t>innosti </a:t>
            </a:r>
            <a:r>
              <a:rPr lang="cs-CZ" u="sng" dirty="0"/>
              <a:t>VŠE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http://eso.vse.cz/~sklenak/</a:t>
            </a:r>
            <a:r>
              <a:rPr lang="cs-CZ" dirty="0" err="1">
                <a:hlinkClick r:id="rId2"/>
              </a:rPr>
              <a:t>pcvse</a:t>
            </a:r>
            <a:r>
              <a:rPr lang="cs-CZ" dirty="0">
                <a:hlinkClick r:id="rId2"/>
              </a:rPr>
              <a:t>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9A1E365-E486-4FC5-8D59-8ECAD3E53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348880"/>
            <a:ext cx="7236296" cy="359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90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Databáze PCVSE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78" y="1268760"/>
            <a:ext cx="903012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2790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Databáze PCVSE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46854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279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Zákon </a:t>
            </a:r>
            <a:r>
              <a:rPr lang="en-US" b="1" dirty="0"/>
              <a:t>111/1998 </a:t>
            </a:r>
            <a:r>
              <a:rPr lang="cs-CZ" b="1" dirty="0"/>
              <a:t>Sb., </a:t>
            </a:r>
            <a:r>
              <a:rPr lang="cs-CZ" dirty="0"/>
              <a:t>o vysokých školách</a:t>
            </a:r>
          </a:p>
          <a:p>
            <a:r>
              <a:rPr lang="cs-CZ" sz="3100" dirty="0"/>
              <a:t>dok. studijní program (DSP) je zaměřen na vědecké </a:t>
            </a:r>
            <a:r>
              <a:rPr lang="cs-CZ" sz="3100" b="1" dirty="0"/>
              <a:t>bádání a </a:t>
            </a:r>
            <a:r>
              <a:rPr lang="cs-CZ" sz="3100" b="1" dirty="0" err="1"/>
              <a:t>samost</a:t>
            </a:r>
            <a:r>
              <a:rPr lang="cs-CZ" sz="3100" b="1" dirty="0"/>
              <a:t>. tvůrčí činnost</a:t>
            </a:r>
            <a:r>
              <a:rPr lang="cs-CZ" sz="3100" dirty="0"/>
              <a:t> v oblasti </a:t>
            </a:r>
            <a:r>
              <a:rPr lang="cs-CZ" sz="3100" dirty="0" err="1"/>
              <a:t>VaV</a:t>
            </a:r>
            <a:endParaRPr lang="cs-CZ" sz="3100" dirty="0"/>
          </a:p>
          <a:p>
            <a:r>
              <a:rPr lang="cs-CZ" sz="3100" dirty="0"/>
              <a:t>s</a:t>
            </a:r>
            <a:r>
              <a:rPr lang="en-US" sz="3100" dirty="0" err="1"/>
              <a:t>tudium</a:t>
            </a:r>
            <a:r>
              <a:rPr lang="en-US" sz="3100" dirty="0"/>
              <a:t> v </a:t>
            </a:r>
            <a:r>
              <a:rPr lang="cs-CZ" sz="3100" dirty="0"/>
              <a:t>DSP</a:t>
            </a:r>
            <a:r>
              <a:rPr lang="en-US" sz="3100" dirty="0"/>
              <a:t> </a:t>
            </a:r>
            <a:r>
              <a:rPr lang="en-US" sz="3100" dirty="0" err="1"/>
              <a:t>probíhá</a:t>
            </a:r>
            <a:r>
              <a:rPr lang="en-US" sz="3100" dirty="0"/>
              <a:t> </a:t>
            </a:r>
            <a:r>
              <a:rPr lang="en-US" sz="3100" dirty="0" err="1"/>
              <a:t>podle</a:t>
            </a:r>
            <a:r>
              <a:rPr lang="en-US" sz="3100" dirty="0"/>
              <a:t> </a:t>
            </a:r>
            <a:r>
              <a:rPr lang="en-US" sz="3100" b="1" dirty="0" err="1"/>
              <a:t>individuálního</a:t>
            </a:r>
            <a:r>
              <a:rPr lang="en-US" sz="3100" b="1" dirty="0"/>
              <a:t> </a:t>
            </a:r>
            <a:r>
              <a:rPr lang="en-US" sz="3100" b="1" dirty="0" err="1"/>
              <a:t>studijního</a:t>
            </a:r>
            <a:r>
              <a:rPr lang="en-US" sz="3100" b="1" dirty="0"/>
              <a:t> </a:t>
            </a:r>
            <a:r>
              <a:rPr lang="en-US" sz="3100" b="1" dirty="0" err="1"/>
              <a:t>plánu</a:t>
            </a:r>
            <a:r>
              <a:rPr lang="cs-CZ" sz="3100" dirty="0"/>
              <a:t> (ISP)</a:t>
            </a:r>
            <a:r>
              <a:rPr lang="en-US" sz="3100" dirty="0"/>
              <a:t> pod </a:t>
            </a:r>
            <a:r>
              <a:rPr lang="en-US" sz="3100" dirty="0" err="1"/>
              <a:t>vedením</a:t>
            </a:r>
            <a:r>
              <a:rPr lang="en-US" sz="3100" dirty="0"/>
              <a:t> </a:t>
            </a:r>
            <a:r>
              <a:rPr lang="en-US" sz="3100" dirty="0" err="1"/>
              <a:t>školitele</a:t>
            </a:r>
            <a:r>
              <a:rPr lang="en-US" sz="3100" dirty="0"/>
              <a:t>.</a:t>
            </a:r>
            <a:endParaRPr lang="cs-CZ" sz="3100" dirty="0"/>
          </a:p>
          <a:p>
            <a:r>
              <a:rPr lang="cs-CZ" sz="3100" dirty="0"/>
              <a:t>s</a:t>
            </a:r>
            <a:r>
              <a:rPr lang="en-US" sz="3100" dirty="0" err="1"/>
              <a:t>tudium</a:t>
            </a:r>
            <a:r>
              <a:rPr lang="en-US" sz="3100" dirty="0"/>
              <a:t> se </a:t>
            </a:r>
            <a:r>
              <a:rPr lang="en-US" sz="3100" dirty="0" err="1"/>
              <a:t>ukončuje</a:t>
            </a:r>
            <a:r>
              <a:rPr lang="en-US" sz="3100" dirty="0"/>
              <a:t> </a:t>
            </a:r>
            <a:r>
              <a:rPr lang="en-US" sz="3100" dirty="0" err="1"/>
              <a:t>státní</a:t>
            </a:r>
            <a:r>
              <a:rPr lang="en-US" sz="3100" dirty="0"/>
              <a:t> </a:t>
            </a:r>
            <a:r>
              <a:rPr lang="en-US" sz="3100" dirty="0" err="1"/>
              <a:t>doktorskou</a:t>
            </a:r>
            <a:r>
              <a:rPr lang="en-US" sz="3100" dirty="0"/>
              <a:t> </a:t>
            </a:r>
            <a:r>
              <a:rPr lang="en-US" sz="3100" dirty="0" err="1"/>
              <a:t>zkouškou</a:t>
            </a:r>
            <a:r>
              <a:rPr lang="en-US" sz="3100" dirty="0"/>
              <a:t> </a:t>
            </a:r>
            <a:r>
              <a:rPr lang="cs-CZ" sz="3100" dirty="0"/>
              <a:t>(SDZ) </a:t>
            </a:r>
            <a:r>
              <a:rPr lang="en-US" sz="3100" dirty="0"/>
              <a:t>a </a:t>
            </a:r>
            <a:r>
              <a:rPr lang="cs-CZ" sz="3100" dirty="0"/>
              <a:t>veřejnou </a:t>
            </a:r>
            <a:r>
              <a:rPr lang="en-US" sz="3100" dirty="0" err="1"/>
              <a:t>obhajobou</a:t>
            </a:r>
            <a:r>
              <a:rPr lang="en-US" sz="3100" dirty="0"/>
              <a:t> </a:t>
            </a:r>
            <a:r>
              <a:rPr lang="en-US" sz="3100" dirty="0" err="1"/>
              <a:t>disertační</a:t>
            </a:r>
            <a:r>
              <a:rPr lang="en-US" sz="3100" dirty="0"/>
              <a:t> </a:t>
            </a:r>
            <a:r>
              <a:rPr lang="en-US" sz="3100" dirty="0" err="1"/>
              <a:t>práce</a:t>
            </a:r>
            <a:r>
              <a:rPr lang="cs-CZ" sz="3100" dirty="0"/>
              <a:t>...</a:t>
            </a:r>
            <a:r>
              <a:rPr lang="en-US" sz="3100" dirty="0"/>
              <a:t>. </a:t>
            </a:r>
            <a:r>
              <a:rPr lang="en-US" sz="3100" dirty="0" err="1"/>
              <a:t>Disertační</a:t>
            </a:r>
            <a:r>
              <a:rPr lang="en-US" sz="3100" dirty="0"/>
              <a:t> </a:t>
            </a:r>
            <a:r>
              <a:rPr lang="en-US" sz="3100" dirty="0" err="1"/>
              <a:t>práce</a:t>
            </a:r>
            <a:r>
              <a:rPr lang="en-US" sz="3100" dirty="0"/>
              <a:t> </a:t>
            </a:r>
            <a:r>
              <a:rPr lang="en-US" sz="3100" dirty="0" err="1"/>
              <a:t>musí</a:t>
            </a:r>
            <a:r>
              <a:rPr lang="en-US" sz="3100" dirty="0"/>
              <a:t> </a:t>
            </a:r>
            <a:r>
              <a:rPr lang="en-US" sz="3100" dirty="0" err="1"/>
              <a:t>obsahovat</a:t>
            </a:r>
            <a:r>
              <a:rPr lang="en-US" sz="3100" dirty="0"/>
              <a:t> </a:t>
            </a:r>
            <a:r>
              <a:rPr lang="en-US" sz="3100" b="1" dirty="0" err="1"/>
              <a:t>původní</a:t>
            </a:r>
            <a:r>
              <a:rPr lang="en-US" sz="3100" b="1" dirty="0"/>
              <a:t> a </a:t>
            </a:r>
            <a:r>
              <a:rPr lang="en-US" sz="3100" b="1" dirty="0" err="1"/>
              <a:t>uveřejněné</a:t>
            </a:r>
            <a:r>
              <a:rPr lang="en-US" sz="3100" b="1" dirty="0"/>
              <a:t> </a:t>
            </a:r>
            <a:r>
              <a:rPr lang="en-US" sz="3100" b="1" dirty="0" err="1"/>
              <a:t>výsledky</a:t>
            </a:r>
            <a:r>
              <a:rPr lang="en-US" sz="3100" dirty="0"/>
              <a:t> </a:t>
            </a:r>
            <a:r>
              <a:rPr lang="en-US" sz="3100" dirty="0" err="1"/>
              <a:t>nebo</a:t>
            </a:r>
            <a:r>
              <a:rPr lang="en-US" sz="3100" dirty="0"/>
              <a:t> </a:t>
            </a:r>
            <a:r>
              <a:rPr lang="en-US" sz="3100" b="1" dirty="0" err="1"/>
              <a:t>výsledky</a:t>
            </a:r>
            <a:r>
              <a:rPr lang="en-US" sz="3100" b="1" dirty="0"/>
              <a:t> </a:t>
            </a:r>
            <a:r>
              <a:rPr lang="en-US" sz="3100" b="1" dirty="0" err="1"/>
              <a:t>přijaté</a:t>
            </a:r>
            <a:r>
              <a:rPr lang="en-US" sz="3100" b="1" dirty="0"/>
              <a:t> k </a:t>
            </a:r>
            <a:r>
              <a:rPr lang="en-US" sz="3100" b="1" dirty="0" err="1"/>
              <a:t>uveřejnění</a:t>
            </a:r>
            <a:endParaRPr lang="cs-CZ" sz="31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53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b="1" dirty="0"/>
              <a:t>Studijní a zkušební řád VŠE</a:t>
            </a:r>
            <a:endParaRPr lang="cs-CZ" sz="1200" dirty="0"/>
          </a:p>
          <a:p>
            <a:r>
              <a:rPr lang="cs-CZ" sz="3400" dirty="0"/>
              <a:t>hlásit průběžně změny kontaktních údajů (mail+tel.)</a:t>
            </a:r>
          </a:p>
          <a:p>
            <a:r>
              <a:rPr lang="cs-CZ" sz="3400" dirty="0"/>
              <a:t>zaznamenávat publikační činnost do IS VŠE (skrze studijní referentku)</a:t>
            </a:r>
          </a:p>
          <a:p>
            <a:r>
              <a:rPr lang="cs-CZ" sz="3400" dirty="0"/>
              <a:t>max. doba studia je 5 let (prezenční forma 4 roky, poté přeřazení na max. 1 rok do komb. formy)</a:t>
            </a:r>
          </a:p>
          <a:p>
            <a:r>
              <a:rPr lang="cs-CZ" sz="3400" dirty="0"/>
              <a:t>přerušení: i opakovaně, nejlépe po semestrech!; max. dohromady 24 M; žádost děkanovi s vyjádřením školitele </a:t>
            </a:r>
            <a:r>
              <a:rPr lang="cs-CZ" sz="3400" b="1" u="sng" dirty="0"/>
              <a:t>skrze el. žádost </a:t>
            </a:r>
            <a:r>
              <a:rPr lang="cs-CZ" sz="3400" dirty="0"/>
              <a:t>v </a:t>
            </a:r>
            <a:r>
              <a:rPr lang="cs-CZ" sz="3400" dirty="0" err="1"/>
              <a:t>InSIS</a:t>
            </a:r>
            <a:endParaRPr lang="cs-CZ" sz="3400" dirty="0"/>
          </a:p>
          <a:p>
            <a:r>
              <a:rPr lang="cs-CZ" sz="3400" dirty="0"/>
              <a:t>ukončení: na vlastní žádost, překročení max. doby studia, nespolupráce se školitelem a katedrou, neplnění SZŘ či ISP, opakované nesložení SDZ/neobhájení </a:t>
            </a:r>
            <a:r>
              <a:rPr lang="cs-CZ" sz="3400" dirty="0" err="1"/>
              <a:t>DisP</a:t>
            </a:r>
            <a:endParaRPr lang="cs-CZ" sz="3400" dirty="0"/>
          </a:p>
          <a:p>
            <a:r>
              <a:rPr lang="cs-CZ" dirty="0"/>
              <a:t>součástí studijních povinností v doktorském studijním programu je absolvování části studia na zahraniční instituci v délce nejméně jednoho měsíce nebo účast na mezinárodním tvůrčím projektu s výsledky publikovanými nebo prezentovanými v zahraničí nebo jiná forma přímé účasti studenta na mezinárodní spolupráci; tuto povinnost doktorand musí splnit a doložit obvykle do data podání přihlášky k malé obhajobě disertační práce.</a:t>
            </a:r>
          </a:p>
          <a:p>
            <a:r>
              <a:rPr lang="cs-CZ" dirty="0"/>
              <a:t>Školitel </a:t>
            </a:r>
          </a:p>
          <a:p>
            <a:pPr lvl="1"/>
            <a:r>
              <a:rPr lang="cs-CZ" sz="2900" dirty="0"/>
              <a:t>sestavuje ve spolupráci se studentem ISP; schvaluje garant oboru a podepisuje děkan</a:t>
            </a:r>
          </a:p>
          <a:p>
            <a:pPr lvl="1"/>
            <a:r>
              <a:rPr lang="cs-CZ" sz="2900" dirty="0"/>
              <a:t>každoročně provádí kontrolu plnění ISP = Zpráva o průběhu studia /struktura:  předměty, podíl na výuce, podíl na VaV, zahraniční stáže, rozpracovanost </a:t>
            </a:r>
            <a:r>
              <a:rPr lang="cs-CZ" sz="2900" dirty="0" err="1"/>
              <a:t>DisP</a:t>
            </a:r>
            <a:r>
              <a:rPr lang="cs-CZ" sz="2900" dirty="0"/>
              <a:t>) → student musí poslat školiteli cca koncem září mailem podklady pro Zprávu</a:t>
            </a:r>
          </a:p>
          <a:p>
            <a:pPr lvl="1"/>
            <a:r>
              <a:rPr lang="cs-CZ" sz="2900" dirty="0"/>
              <a:t>navrhuje mimořádná stipendia děkanovi</a:t>
            </a:r>
          </a:p>
          <a:p>
            <a:pPr lvl="1"/>
            <a:r>
              <a:rPr lang="cs-CZ" sz="2900" dirty="0"/>
              <a:t>student je přiřazen na katedru školitele (spadá i pod vedoucího této katedry)</a:t>
            </a:r>
          </a:p>
          <a:p>
            <a:r>
              <a:rPr lang="cs-CZ" sz="3400" dirty="0"/>
              <a:t>garant oboru (prof. Z. Revenda: FI,  doc. D. Procházka: ÚFŘP)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11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Studijní a zkušební řád pro DSP na VŠE</a:t>
            </a:r>
            <a:endParaRPr lang="cs-CZ" sz="1200" dirty="0"/>
          </a:p>
          <a:p>
            <a:r>
              <a:rPr lang="cs-CZ" dirty="0"/>
              <a:t>Zkoušky – viz ISP</a:t>
            </a:r>
          </a:p>
          <a:p>
            <a:pPr lvl="1"/>
            <a:r>
              <a:rPr lang="cs-CZ" dirty="0"/>
              <a:t>lze ji jednou opakovat, nejméně po 4 týdnech</a:t>
            </a:r>
          </a:p>
          <a:p>
            <a:pPr lvl="1"/>
            <a:r>
              <a:rPr lang="cs-CZ" dirty="0"/>
              <a:t>zkoušky nutno složit </a:t>
            </a:r>
            <a:r>
              <a:rPr lang="cs-CZ" b="1" dirty="0"/>
              <a:t>nejpozději do konce následujícího semestru</a:t>
            </a:r>
          </a:p>
          <a:p>
            <a:pPr lvl="1"/>
            <a:r>
              <a:rPr lang="cs-CZ" dirty="0"/>
              <a:t>uznávání – viz vyhláška děkana 1/2014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SDZ nelze uznat</a:t>
            </a:r>
          </a:p>
          <a:p>
            <a:pPr lvl="1"/>
            <a:r>
              <a:rPr lang="cs-CZ" dirty="0"/>
              <a:t>omluvy: viz SZŘ VŠE  + kontaktovat referentku</a:t>
            </a:r>
          </a:p>
          <a:p>
            <a:r>
              <a:rPr lang="cs-CZ" dirty="0"/>
              <a:t>Atestace (kontrola) a zápis do vyššího ročníku</a:t>
            </a:r>
          </a:p>
          <a:p>
            <a:pPr lvl="1"/>
            <a:r>
              <a:rPr lang="cs-CZ" dirty="0"/>
              <a:t>v září, provádí </a:t>
            </a:r>
            <a:r>
              <a:rPr lang="cs-CZ" u="sng" dirty="0"/>
              <a:t>školitel</a:t>
            </a:r>
            <a:r>
              <a:rPr lang="cs-CZ" dirty="0"/>
              <a:t> + garant + děkan</a:t>
            </a:r>
          </a:p>
          <a:p>
            <a:pPr lvl="1"/>
            <a:r>
              <a:rPr lang="cs-CZ" dirty="0"/>
              <a:t>atestace (pokračuje ve studiu; podmíněný zápis; přerušení; ukončení studia)</a:t>
            </a:r>
          </a:p>
          <a:p>
            <a:pPr lvl="1"/>
            <a:r>
              <a:rPr lang="cs-CZ" dirty="0"/>
              <a:t>do 2. ročníku: v 1. ročníku složil alespoň 2 zkoušky a splnil svůj ISP a předpisy FFÚ pro 1. ročník</a:t>
            </a:r>
          </a:p>
          <a:p>
            <a:pPr lvl="1"/>
            <a:r>
              <a:rPr lang="cs-CZ" dirty="0"/>
              <a:t>do 3. ročníku: složil všechny zkoušky a splnil svůj ISP a předpisy FFÚ pro předchozí ročníky</a:t>
            </a:r>
          </a:p>
          <a:p>
            <a:pPr lvl="1"/>
            <a:r>
              <a:rPr lang="cs-CZ" dirty="0"/>
              <a:t>do 4. ročníku: složil SDZ a splnil svůj ISP a předpisy FFÚ pro předchozí ročníky</a:t>
            </a:r>
          </a:p>
          <a:p>
            <a:pPr lvl="1"/>
            <a:r>
              <a:rPr lang="cs-CZ" dirty="0"/>
              <a:t>do 5. ročníku: vykonal malou obhajobu a splnil svůj ISP a předpisy FFÚ pro předchozí ročníky</a:t>
            </a:r>
          </a:p>
          <a:p>
            <a:pPr lvl="1"/>
            <a:r>
              <a:rPr lang="cs-CZ" dirty="0"/>
              <a:t>pokud podmínky student neplní – může </a:t>
            </a:r>
            <a:r>
              <a:rPr lang="cs-CZ" u="sng" dirty="0"/>
              <a:t>požádat</a:t>
            </a:r>
            <a:r>
              <a:rPr lang="cs-CZ" dirty="0"/>
              <a:t> o podmíněný zápis (obecná žádost; adresuje děkanovi, ale posílá studijní referentce skrze </a:t>
            </a:r>
            <a:r>
              <a:rPr lang="cs-CZ" dirty="0" err="1"/>
              <a:t>InSIS</a:t>
            </a:r>
            <a:r>
              <a:rPr lang="cs-CZ" dirty="0"/>
              <a:t>; žádat ihned po zjištění neplnění podmínek)</a:t>
            </a:r>
          </a:p>
          <a:p>
            <a:r>
              <a:rPr lang="cs-CZ" dirty="0"/>
              <a:t>SDZ: komise; okruhy; přihlášky; termíny: září, leden/únor; opakování 1x (až po 4M)</a:t>
            </a: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nutno včas, aby byl její výsledek součástí přihlášky k obhajobě </a:t>
            </a:r>
            <a:r>
              <a:rPr lang="cs-CZ" dirty="0" err="1"/>
              <a:t>DisP</a:t>
            </a:r>
            <a:endParaRPr lang="cs-CZ" dirty="0"/>
          </a:p>
          <a:p>
            <a:pPr lvl="1"/>
            <a:r>
              <a:rPr lang="cs-CZ" dirty="0"/>
              <a:t>přihláška: formulář na www stránce fakulty u studijní referentky 1 M před termínem + přehled publikační činnost (</a:t>
            </a:r>
            <a:r>
              <a:rPr lang="cs-CZ" u="sng" dirty="0"/>
              <a:t>z databáze VŠE</a:t>
            </a:r>
            <a:r>
              <a:rPr lang="cs-CZ" dirty="0"/>
              <a:t> podle typů publikací) + zpráva školitele potvrzená garantem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21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Studijní a zkušební řád VŠE + Vyhláška děkana 1/2014</a:t>
            </a:r>
            <a:endParaRPr lang="cs-CZ" sz="1200" dirty="0"/>
          </a:p>
          <a:p>
            <a:r>
              <a:rPr lang="cs-CZ" dirty="0"/>
              <a:t>Disertační práce</a:t>
            </a:r>
          </a:p>
          <a:p>
            <a:pPr lvl="1"/>
            <a:r>
              <a:rPr lang="cs-CZ" dirty="0"/>
              <a:t>Poznatky získané v průběhu zpracování disertační práce musejí být publikovány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dirty="0"/>
              <a:t>Teze/záměr (student předkládá katedře; vychází z projektu předloženého pro přijímací řízení /cíl, metody, postup, rešerše literatury/)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dirty="0"/>
              <a:t>Malá obhajoba MO (první verze; na katedře; student předkládá práci vedoucímu katedry, který zorganizuje MO; zpravidla posudek + vždy kontrola originality před MO; zápis s doporučením k obhajobě/přepracování; </a:t>
            </a:r>
            <a:r>
              <a:rPr lang="cs-CZ" b="1" u="sng" dirty="0"/>
              <a:t>včas</a:t>
            </a:r>
            <a:r>
              <a:rPr lang="cs-CZ" dirty="0"/>
              <a:t>!)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dirty="0"/>
              <a:t>Obhajoba (až po SDZ a malé obhajobě → přihláška k obhajobě)</a:t>
            </a:r>
          </a:p>
          <a:p>
            <a:pPr marL="1771650" lvl="3" indent="-514350"/>
            <a:r>
              <a:rPr lang="cs-CZ" dirty="0"/>
              <a:t>přihláška: dopis děkanovi + CV + 3 svázané </a:t>
            </a:r>
            <a:r>
              <a:rPr lang="cs-CZ" dirty="0" err="1"/>
              <a:t>DisP</a:t>
            </a:r>
            <a:r>
              <a:rPr lang="cs-CZ" dirty="0"/>
              <a:t> + 10x autoreferát + seznam prací (z databáze VŠE + další) potvrzený školitelem a garantem</a:t>
            </a:r>
          </a:p>
          <a:p>
            <a:pPr marL="1771650" lvl="3" indent="-514350"/>
            <a:r>
              <a:rPr lang="cs-CZ" dirty="0"/>
              <a:t>zkušební komise: 6 a 2 oponenti</a:t>
            </a:r>
          </a:p>
          <a:p>
            <a:pPr marL="1771650" lvl="3" indent="-514350"/>
            <a:r>
              <a:rPr lang="cs-CZ" dirty="0"/>
              <a:t>možnost 1x opakovat obhajobu</a:t>
            </a:r>
          </a:p>
          <a:p>
            <a:pPr marL="1771650" lvl="3" indent="-514350"/>
            <a:r>
              <a:rPr lang="cs-CZ" dirty="0"/>
              <a:t>přepracování (Komise určí termín, do kdy přepracovat; nejdříve opakovat za 4 M)</a:t>
            </a:r>
          </a:p>
          <a:p>
            <a:pPr marL="1771650" lvl="3" indent="-514350"/>
            <a:r>
              <a:rPr lang="cs-CZ" dirty="0"/>
              <a:t>včas: nejméně 8 týdnů před termínem!!!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26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b="1" dirty="0"/>
              <a:t>Vyhláška děkana 1/2014 o některých podmínkách studia v DSP na FFÚ VŠE</a:t>
            </a:r>
            <a:endParaRPr lang="cs-CZ" sz="1200" dirty="0"/>
          </a:p>
          <a:p>
            <a:pPr lvl="1"/>
            <a:r>
              <a:rPr lang="cs-CZ" sz="3400" dirty="0"/>
              <a:t>Povinnost publikovat „odborné recenzované články“</a:t>
            </a:r>
          </a:p>
          <a:p>
            <a:pPr lvl="2"/>
            <a:r>
              <a:rPr lang="cs-CZ" sz="3000" u="sng" dirty="0"/>
              <a:t>jeden článek do data podání přihlášky ke SDZ (</a:t>
            </a:r>
            <a:r>
              <a:rPr lang="cs-CZ" sz="3000" u="sng" dirty="0">
                <a:solidFill>
                  <a:srgbClr val="FF0000"/>
                </a:solidFill>
              </a:rPr>
              <a:t>počet spoluautorů!</a:t>
            </a:r>
            <a:r>
              <a:rPr lang="cs-CZ" sz="3000" u="sng" dirty="0"/>
              <a:t>)</a:t>
            </a:r>
            <a:r>
              <a:rPr lang="cs-CZ" sz="3000" dirty="0"/>
              <a:t>, </a:t>
            </a:r>
          </a:p>
          <a:p>
            <a:pPr lvl="2"/>
            <a:r>
              <a:rPr lang="cs-CZ" sz="3000" dirty="0"/>
              <a:t>celkem </a:t>
            </a:r>
            <a:r>
              <a:rPr lang="cs-CZ" sz="3000" u="sng" dirty="0"/>
              <a:t>dva články od zahájení doktorského studia do data podání přihlášky k obhajobě</a:t>
            </a:r>
            <a:r>
              <a:rPr lang="cs-CZ" sz="3000" dirty="0"/>
              <a:t> disertační práce. </a:t>
            </a:r>
          </a:p>
          <a:p>
            <a:pPr lvl="1"/>
            <a:r>
              <a:rPr lang="cs-CZ" sz="3400" dirty="0">
                <a:solidFill>
                  <a:srgbClr val="FF0000"/>
                </a:solidFill>
              </a:rPr>
              <a:t>Pokud student publikuje článek typu </a:t>
            </a:r>
            <a:r>
              <a:rPr lang="cs-CZ" sz="3400" dirty="0" err="1">
                <a:solidFill>
                  <a:srgbClr val="FF0000"/>
                </a:solidFill>
              </a:rPr>
              <a:t>Jimp</a:t>
            </a:r>
            <a:r>
              <a:rPr lang="cs-CZ" sz="3400" dirty="0">
                <a:solidFill>
                  <a:srgbClr val="FF0000"/>
                </a:solidFill>
              </a:rPr>
              <a:t> bez spoluautorů, přičemž školitel se za spoluautora,  nepovažuje, může mu na základě žádosti děkan druhý článek prominout – zejména o vysoce kvalitních článků</a:t>
            </a:r>
          </a:p>
          <a:p>
            <a:pPr lvl="1"/>
            <a:r>
              <a:rPr lang="cs-CZ" sz="3400" dirty="0"/>
              <a:t>Povinnost </a:t>
            </a:r>
            <a:r>
              <a:rPr lang="cs-CZ" sz="3400" u="sng" dirty="0"/>
              <a:t>k datu podání přihlášky ke SDZ mít alespoň 1 aktivní vystoupení na odborné konferenci</a:t>
            </a:r>
          </a:p>
          <a:p>
            <a:pPr lvl="1"/>
            <a:r>
              <a:rPr lang="cs-CZ" sz="3400" b="1" dirty="0"/>
              <a:t>Odborný </a:t>
            </a:r>
            <a:r>
              <a:rPr lang="cs-CZ" sz="3400" b="1" dirty="0" err="1"/>
              <a:t>recenz</a:t>
            </a:r>
            <a:r>
              <a:rPr lang="cs-CZ" sz="3400" b="1" dirty="0"/>
              <a:t>. článek </a:t>
            </a:r>
            <a:r>
              <a:rPr lang="cs-CZ" sz="3400" dirty="0"/>
              <a:t>=  Metodika 2013+ = </a:t>
            </a:r>
            <a:r>
              <a:rPr lang="cs-CZ" sz="3400" u="sng" dirty="0" err="1"/>
              <a:t>Jimp</a:t>
            </a:r>
            <a:r>
              <a:rPr lang="cs-CZ" sz="3400" dirty="0"/>
              <a:t> (původní/přehledový článek v databázi Web </a:t>
            </a:r>
            <a:r>
              <a:rPr lang="cs-CZ" sz="3400" dirty="0" err="1"/>
              <a:t>of</a:t>
            </a:r>
            <a:r>
              <a:rPr lang="cs-CZ" sz="3400" dirty="0"/>
              <a:t>  Science ), článek </a:t>
            </a:r>
            <a:r>
              <a:rPr lang="cs-CZ" sz="3400" u="sng" dirty="0" err="1"/>
              <a:t>Jsc</a:t>
            </a:r>
            <a:r>
              <a:rPr lang="cs-CZ" sz="3400" dirty="0"/>
              <a:t>  (původní/přehledový článek v databázi SCOPUS), článek </a:t>
            </a:r>
            <a:r>
              <a:rPr lang="cs-CZ" sz="3400" u="sng" dirty="0" err="1"/>
              <a:t>Jneimp</a:t>
            </a:r>
            <a:r>
              <a:rPr lang="cs-CZ" sz="3400" dirty="0"/>
              <a:t> (původní/přehledový článek v databázi ERIH) nebo článek </a:t>
            </a:r>
            <a:r>
              <a:rPr lang="cs-CZ" sz="3400" u="sng" dirty="0" err="1"/>
              <a:t>Jrec</a:t>
            </a:r>
            <a:r>
              <a:rPr lang="cs-CZ" sz="3400" dirty="0"/>
              <a:t> (původní/přehledový článek v odborném periodiku, které je zařazeno </a:t>
            </a:r>
            <a:r>
              <a:rPr lang="cs-CZ" sz="3400" u="sng" dirty="0"/>
              <a:t>v roce publikování</a:t>
            </a:r>
            <a:r>
              <a:rPr lang="cs-CZ" sz="3400" dirty="0"/>
              <a:t> na www.vyzkum.cz v „Seznamu neimpaktovaných recenzovaných periodik vydávaných v ČR“) – viz PC VSE</a:t>
            </a:r>
          </a:p>
          <a:p>
            <a:pPr lvl="1"/>
            <a:r>
              <a:rPr lang="cs-CZ" sz="3400" b="1" dirty="0"/>
              <a:t>Aktivní vystoupení na konferenci</a:t>
            </a:r>
            <a:r>
              <a:rPr lang="cs-CZ" sz="3400" dirty="0"/>
              <a:t> = výsledkem je příspěvek ve sborníku, který je v databázi </a:t>
            </a:r>
            <a:r>
              <a:rPr lang="cs-CZ" sz="3400" dirty="0" err="1"/>
              <a:t>Conference</a:t>
            </a:r>
            <a:r>
              <a:rPr lang="cs-CZ" sz="3400" dirty="0"/>
              <a:t> </a:t>
            </a:r>
            <a:r>
              <a:rPr lang="cs-CZ" sz="3400" dirty="0" err="1"/>
              <a:t>Proceedings</a:t>
            </a:r>
            <a:r>
              <a:rPr lang="cs-CZ" sz="3400" dirty="0"/>
              <a:t> </a:t>
            </a:r>
            <a:r>
              <a:rPr lang="cs-CZ" sz="3400" dirty="0" err="1"/>
              <a:t>Citation</a:t>
            </a:r>
            <a:r>
              <a:rPr lang="cs-CZ" sz="3400" dirty="0"/>
              <a:t> Index– Science nebo </a:t>
            </a:r>
            <a:r>
              <a:rPr lang="cs-CZ" sz="3400" dirty="0" err="1"/>
              <a:t>Social</a:t>
            </a:r>
            <a:r>
              <a:rPr lang="cs-CZ" sz="3400" dirty="0"/>
              <a:t> Science &amp; </a:t>
            </a:r>
            <a:r>
              <a:rPr lang="cs-CZ" sz="3400" dirty="0" err="1"/>
              <a:t>Humanities</a:t>
            </a:r>
            <a:r>
              <a:rPr lang="cs-CZ" sz="3400" dirty="0"/>
              <a:t> (CPCI) nebo je v databázi SCOPUS ve zdrojích („</a:t>
            </a:r>
            <a:r>
              <a:rPr lang="cs-CZ" sz="3400" dirty="0" err="1"/>
              <a:t>Sources</a:t>
            </a:r>
            <a:r>
              <a:rPr lang="cs-CZ" sz="3400" dirty="0"/>
              <a:t>“) typu </a:t>
            </a:r>
            <a:r>
              <a:rPr lang="cs-CZ" sz="3400" dirty="0" err="1"/>
              <a:t>Book</a:t>
            </a:r>
            <a:r>
              <a:rPr lang="cs-CZ" sz="3400" dirty="0"/>
              <a:t> </a:t>
            </a:r>
            <a:r>
              <a:rPr lang="cs-CZ" sz="3400" dirty="0" err="1"/>
              <a:t>Series</a:t>
            </a:r>
            <a:r>
              <a:rPr lang="cs-CZ" sz="3400" dirty="0"/>
              <a:t> nebo </a:t>
            </a:r>
            <a:r>
              <a:rPr lang="cs-CZ" sz="3400" dirty="0" err="1"/>
              <a:t>Conference</a:t>
            </a:r>
            <a:r>
              <a:rPr lang="cs-CZ" sz="3400" dirty="0"/>
              <a:t> </a:t>
            </a:r>
            <a:r>
              <a:rPr lang="cs-CZ" sz="3400" dirty="0" err="1"/>
              <a:t>Proceedings</a:t>
            </a:r>
            <a:r>
              <a:rPr lang="cs-CZ" sz="3400" dirty="0"/>
              <a:t> nebo jde o článek ve zvláštním čísle časopisu či „</a:t>
            </a:r>
            <a:r>
              <a:rPr lang="cs-CZ" sz="3400" dirty="0" err="1"/>
              <a:t>book</a:t>
            </a:r>
            <a:r>
              <a:rPr lang="cs-CZ" sz="3400" dirty="0"/>
              <a:t> </a:t>
            </a:r>
            <a:r>
              <a:rPr lang="cs-CZ" sz="3400" dirty="0" err="1"/>
              <a:t>series</a:t>
            </a:r>
            <a:r>
              <a:rPr lang="cs-CZ" sz="3400" dirty="0"/>
              <a:t>“ evidovaném v některé z výše uvedených databází, které je věnováno publikaci konferenčních příspěvků. Minimální požadovaný rozsah jakéhokoli publikovaného vystoupení na konferenci je 2 strany. </a:t>
            </a:r>
          </a:p>
          <a:p>
            <a:pPr lvl="2"/>
            <a:r>
              <a:rPr lang="cs-CZ" sz="3000" dirty="0"/>
              <a:t>Pokud není sborník z konference evidován v databázích uvedených výše, ale </a:t>
            </a:r>
            <a:r>
              <a:rPr lang="cs-CZ" sz="3000" u="sng" dirty="0"/>
              <a:t>přímým výsledkem konference</a:t>
            </a:r>
            <a:r>
              <a:rPr lang="cs-CZ" sz="3000" dirty="0"/>
              <a:t> je publikační výstup (např. článek nebo výstup v publikaci typu „</a:t>
            </a:r>
            <a:r>
              <a:rPr lang="cs-CZ" sz="3000" dirty="0" err="1"/>
              <a:t>book</a:t>
            </a:r>
            <a:r>
              <a:rPr lang="cs-CZ" sz="3000" dirty="0"/>
              <a:t> </a:t>
            </a:r>
            <a:r>
              <a:rPr lang="cs-CZ" sz="3000" dirty="0" err="1"/>
              <a:t>series</a:t>
            </a:r>
            <a:r>
              <a:rPr lang="cs-CZ" sz="3000" dirty="0"/>
              <a:t>“) evidovaný v databázi Web </a:t>
            </a:r>
            <a:r>
              <a:rPr lang="cs-CZ" sz="3000" dirty="0" err="1"/>
              <a:t>of</a:t>
            </a:r>
            <a:r>
              <a:rPr lang="cs-CZ" sz="3000" dirty="0"/>
              <a:t> Science, SCOPUS nebo ERIH, je účast na takové konferenci považována za splnění povinnosti prezentovat výsledky výzkumné činnosti na konferencích.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23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1/2014</a:t>
            </a:r>
          </a:p>
          <a:p>
            <a:r>
              <a:rPr lang="cs-CZ" b="1" dirty="0"/>
              <a:t>Disertační práce </a:t>
            </a:r>
          </a:p>
          <a:p>
            <a:pPr lvl="2"/>
            <a:r>
              <a:rPr lang="cs-CZ" sz="3200" dirty="0"/>
              <a:t>výzkumná práce (monografie) nebo soubor (soubor) původních a uveřejněných či k uveřejnění přijatých výsledků (článků) z metodologicky nebo tematicky příbuzných oblastí – nutný souhlas školitele</a:t>
            </a:r>
          </a:p>
          <a:p>
            <a:pPr lvl="2"/>
            <a:r>
              <a:rPr lang="cs-CZ" sz="3200" dirty="0"/>
              <a:t>Alespoň jeden článek ze souboru musí být </a:t>
            </a:r>
            <a:r>
              <a:rPr lang="cs-CZ" sz="3200" dirty="0" err="1"/>
              <a:t>Jimp</a:t>
            </a:r>
            <a:r>
              <a:rPr lang="cs-CZ" sz="3200" dirty="0"/>
              <a:t> (nebo dva články </a:t>
            </a:r>
            <a:r>
              <a:rPr lang="cs-CZ" sz="3200" dirty="0" err="1"/>
              <a:t>Jsc</a:t>
            </a:r>
            <a:r>
              <a:rPr lang="cs-CZ" sz="3200" dirty="0"/>
              <a:t>) – tyto články nesmí student publikovat ve spoluautorství; za spoluautora se nepovažuje školitel studenta, pokud je prvním nebo korespondenčním autorem student.</a:t>
            </a:r>
          </a:p>
          <a:p>
            <a:pPr lvl="2"/>
            <a:r>
              <a:rPr lang="cs-CZ" sz="3200" dirty="0"/>
              <a:t>Minimální počet článků v souboru je 3.  Minimální počet tří článků se vypočítá pomocí autorských podílů na článcích a použije se rovnoměrné rozdělení článku podle počtu spoluautorů; školitel se za spoluautora nepovažuje. </a:t>
            </a:r>
          </a:p>
          <a:p>
            <a:pPr lvl="2"/>
            <a:r>
              <a:rPr lang="cs-CZ" sz="3200" dirty="0"/>
              <a:t>Počet článků musí být dostatečný pro předložení plnohodnotné práce, články musí být publikovány ve všeobecně respektovaných a uznávaných časopisech a musí být uvedena výhradní </a:t>
            </a:r>
            <a:r>
              <a:rPr lang="cs-CZ" sz="3200" u="sng" dirty="0"/>
              <a:t>afilace</a:t>
            </a:r>
            <a:r>
              <a:rPr lang="cs-CZ" sz="3200" dirty="0"/>
              <a:t> na FFÚ VŠE. Do souboru nemohou být zařazeny články publikované před zahájením studia</a:t>
            </a:r>
          </a:p>
          <a:p>
            <a:pPr lvl="2"/>
            <a:r>
              <a:rPr lang="cs-CZ" sz="3200" dirty="0"/>
              <a:t>Každý článek v souboru musí být uznatelný podle Metodiky RVVI k datu publikace článku. Zařazení článku do souboru musí odsouhlasit školitel. Publikovaným článkem je článek zveřejněný nebo přijatý k publikování.</a:t>
            </a:r>
          </a:p>
          <a:p>
            <a:pPr lvl="2"/>
            <a:r>
              <a:rPr lang="cs-CZ" sz="3200" dirty="0"/>
              <a:t>Soubor musí být doplněn o shrnující úvod a závěr. Doporučený rozsah práce je 80 normostran. </a:t>
            </a:r>
          </a:p>
          <a:p>
            <a:pPr lvl="2"/>
            <a:r>
              <a:rPr lang="cs-CZ" sz="3200" dirty="0"/>
              <a:t>K souboru předkládá na malou obhajobu stanovisko po projednání se školitelem i garant oboru.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05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/>
              <a:t>Stipendijní řád VŠE +</a:t>
            </a:r>
            <a:r>
              <a:rPr lang="cs-CZ" sz="2100" dirty="0"/>
              <a:t> </a:t>
            </a:r>
            <a:r>
              <a:rPr lang="en-US" b="1" dirty="0"/>
              <a:t>111/1998 </a:t>
            </a:r>
            <a:r>
              <a:rPr lang="cs-CZ" b="1" dirty="0"/>
              <a:t>Sb. + </a:t>
            </a:r>
            <a:r>
              <a:rPr lang="cs-CZ" b="1" dirty="0" err="1"/>
              <a:t>Vyhl</a:t>
            </a:r>
            <a:r>
              <a:rPr lang="cs-CZ" b="1" dirty="0"/>
              <a:t>.  FFÚ 1/2010, o poskytování stipendií</a:t>
            </a:r>
          </a:p>
          <a:p>
            <a:r>
              <a:rPr lang="cs-CZ" sz="2400" b="1" dirty="0"/>
              <a:t>doktorské stipendium:</a:t>
            </a:r>
            <a:r>
              <a:rPr lang="cs-CZ" sz="2400" dirty="0"/>
              <a:t> jen v daném měsíci nepřerušeným prezenčním studentům; rozhoduje děkan</a:t>
            </a:r>
          </a:p>
          <a:p>
            <a:pPr lvl="1"/>
            <a:r>
              <a:rPr lang="cs-CZ" dirty="0"/>
              <a:t>nároková část – pravidelně měsíčně (12 M) vypláceno (cca 8,5 tis./M),</a:t>
            </a:r>
          </a:p>
          <a:p>
            <a:pPr lvl="1"/>
            <a:r>
              <a:rPr lang="cs-CZ" dirty="0"/>
              <a:t>nenároková část – na návrh </a:t>
            </a:r>
            <a:r>
              <a:rPr lang="cs-CZ" dirty="0" err="1"/>
              <a:t>ved</a:t>
            </a:r>
            <a:r>
              <a:rPr lang="cs-CZ" dirty="0"/>
              <a:t>. katedry a proděkana; jednorázově/měsíčně; za výsledky ve studiu a ve vědecké, výzkumné a pedagogické činnosti</a:t>
            </a:r>
          </a:p>
          <a:p>
            <a:pPr lvl="2"/>
            <a:r>
              <a:rPr lang="cs-CZ" dirty="0"/>
              <a:t>v 1. ročníku – na ZS fix, pak lze i </a:t>
            </a:r>
            <a:r>
              <a:rPr lang="cs-CZ" dirty="0" err="1"/>
              <a:t>varib</a:t>
            </a:r>
            <a:r>
              <a:rPr lang="cs-CZ" dirty="0"/>
              <a:t>. nenárokovou složku</a:t>
            </a:r>
          </a:p>
          <a:p>
            <a:pPr lvl="1"/>
            <a:r>
              <a:rPr lang="cs-CZ" dirty="0"/>
              <a:t>nenároková část: viz </a:t>
            </a:r>
            <a:r>
              <a:rPr lang="cs-CZ" dirty="0">
                <a:hlinkClick r:id="rId2"/>
              </a:rPr>
              <a:t>Dodatek č. 4 </a:t>
            </a:r>
            <a:r>
              <a:rPr lang="cs-CZ" dirty="0"/>
              <a:t>ke stipendijní vyhlášce</a:t>
            </a:r>
          </a:p>
          <a:p>
            <a:pPr lvl="1"/>
            <a:r>
              <a:rPr lang="cs-CZ" dirty="0"/>
              <a:t>student neplní povinnosti dle SZŘ a ISP (např. </a:t>
            </a:r>
            <a:r>
              <a:rPr lang="cs-CZ" u="sng" dirty="0"/>
              <a:t>podmíněný zápis</a:t>
            </a:r>
            <a:r>
              <a:rPr lang="cs-CZ" dirty="0"/>
              <a:t>) – krácení/odejmutí stipendia děkanem na návrh vedoucího katedry a proděkana pro </a:t>
            </a:r>
            <a:r>
              <a:rPr lang="cs-CZ" dirty="0" err="1"/>
              <a:t>VaV</a:t>
            </a:r>
            <a:endParaRPr lang="cs-CZ" dirty="0"/>
          </a:p>
          <a:p>
            <a:r>
              <a:rPr lang="cs-CZ" sz="2400" b="1" dirty="0"/>
              <a:t>mimořádné stipendium:</a:t>
            </a:r>
            <a:r>
              <a:rPr lang="cs-CZ" sz="2400" dirty="0"/>
              <a:t> za zapojení do </a:t>
            </a:r>
            <a:r>
              <a:rPr lang="cs-CZ" sz="2400" dirty="0" err="1"/>
              <a:t>VaV</a:t>
            </a:r>
            <a:r>
              <a:rPr lang="cs-CZ" sz="2400" dirty="0"/>
              <a:t> a pedagogické činnosti FFÚ/VŠE, za vynikající </a:t>
            </a:r>
            <a:r>
              <a:rPr lang="cs-CZ" sz="2400" dirty="0" err="1"/>
              <a:t>VaV</a:t>
            </a:r>
            <a:r>
              <a:rPr lang="cs-CZ" sz="2400" dirty="0"/>
              <a:t> výsledky, na úhradu mimořádných nákladů spojených s řešením úkolů zadaných v zájmu FFÚ/VŠE, za plnění mimořádných úkolů přispívajících/souvisejících s rozvojem FFÚ/VŠE, v dalších případech hodných zvláštního zřetele</a:t>
            </a:r>
          </a:p>
          <a:p>
            <a:pPr lvl="1"/>
            <a:r>
              <a:rPr lang="cs-CZ" sz="2000" dirty="0"/>
              <a:t>buď na žádost studenta, nebo z vlastního podnětu děkana; o přiznání a výši mimořádného stipendia rozhoduje děkan, u stipendia, o které žádá student, rozhoduje děkan na základě návrhu </a:t>
            </a:r>
            <a:r>
              <a:rPr lang="cs-CZ" sz="2000" dirty="0" err="1"/>
              <a:t>stip</a:t>
            </a:r>
            <a:r>
              <a:rPr lang="cs-CZ" sz="2000" dirty="0"/>
              <a:t>. komise</a:t>
            </a:r>
          </a:p>
          <a:p>
            <a:r>
              <a:rPr lang="cs-CZ" sz="2400" b="1" dirty="0"/>
              <a:t>stipendium na zahraniční studijní a vědecko-výzkumné aktivity</a:t>
            </a:r>
            <a:r>
              <a:rPr lang="cs-CZ" sz="2400" dirty="0"/>
              <a:t> (i náklady na konference)</a:t>
            </a:r>
          </a:p>
          <a:p>
            <a:pPr lvl="1"/>
            <a:r>
              <a:rPr lang="cs-CZ" sz="2100" dirty="0"/>
              <a:t>zatím jen prezenčním studentům + dosavadní publikační činnost + předloží příspěvek na konferenci +  doporučení školitele + závěrečná zpráva po návratu</a:t>
            </a:r>
          </a:p>
          <a:p>
            <a:pPr lvl="1"/>
            <a:r>
              <a:rPr lang="cs-CZ" sz="2100" dirty="0"/>
              <a:t>náklady na dopravu, ubytování, životní potřeby, pojištění a účastnický poplatek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100" dirty="0"/>
              <a:t>dlouhodobé pobyty (2-6 M): rozhoduje kolegium proděkanů pro zahraniční vztahy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100" dirty="0"/>
              <a:t>u krátkých pobytů: Katalog podpor (rozhoduje proděkan pro VaV a prorektor pro VaV)</a:t>
            </a:r>
          </a:p>
          <a:p>
            <a:pPr lvl="1"/>
            <a:r>
              <a:rPr lang="cs-CZ" sz="2100" dirty="0"/>
              <a:t>případy nehrazené z ad 1 + 2: lze hradit z IGS, mim. stipendia FFÚ, externí stipendia – ad hoc projednat s vedoucím katedry nebo proděkanem pro VaV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558C-795A-49AF-83A4-56129B0541E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9045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5b3207f0-e5f0-4513-a5ec-8cb141f4bc25" xsi:nil="true"/>
    <Student_Groups xmlns="5b3207f0-e5f0-4513-a5ec-8cb141f4bc25">
      <UserInfo>
        <DisplayName/>
        <AccountId xsi:nil="true"/>
        <AccountType/>
      </UserInfo>
    </Student_Groups>
    <Self_Registration_Enabled xmlns="5b3207f0-e5f0-4513-a5ec-8cb141f4bc25" xsi:nil="true"/>
    <Invited_Members xmlns="5b3207f0-e5f0-4513-a5ec-8cb141f4bc25" xsi:nil="true"/>
    <Invited_Students xmlns="5b3207f0-e5f0-4513-a5ec-8cb141f4bc25" xsi:nil="true"/>
    <Member_Groups xmlns="5b3207f0-e5f0-4513-a5ec-8cb141f4bc25">
      <UserInfo>
        <DisplayName/>
        <AccountId xsi:nil="true"/>
        <AccountType/>
      </UserInfo>
    </Member_Groups>
    <Has_Teacher_Only_SectionGroup xmlns="5b3207f0-e5f0-4513-a5ec-8cb141f4bc25" xsi:nil="true"/>
    <Members xmlns="5b3207f0-e5f0-4513-a5ec-8cb141f4bc25">
      <UserInfo>
        <DisplayName/>
        <AccountId xsi:nil="true"/>
        <AccountType/>
      </UserInfo>
    </Members>
    <Has_Leaders_Only_SectionGroup xmlns="5b3207f0-e5f0-4513-a5ec-8cb141f4bc25" xsi:nil="true"/>
    <Is_Collaboration_Space_Locked xmlns="5b3207f0-e5f0-4513-a5ec-8cb141f4bc25" xsi:nil="true"/>
    <AppVersion xmlns="5b3207f0-e5f0-4513-a5ec-8cb141f4bc25" xsi:nil="true"/>
    <Owner xmlns="5b3207f0-e5f0-4513-a5ec-8cb141f4bc25">
      <UserInfo>
        <DisplayName/>
        <AccountId xsi:nil="true"/>
        <AccountType/>
      </UserInfo>
    </Owner>
    <Self_Registration_Enabled0 xmlns="5b3207f0-e5f0-4513-a5ec-8cb141f4bc25" xsi:nil="true"/>
    <Invited_Teachers xmlns="5b3207f0-e5f0-4513-a5ec-8cb141f4bc25" xsi:nil="true"/>
    <NotebookType xmlns="5b3207f0-e5f0-4513-a5ec-8cb141f4bc25" xsi:nil="true"/>
    <FolderType xmlns="5b3207f0-e5f0-4513-a5ec-8cb141f4bc25" xsi:nil="true"/>
    <Leaders xmlns="5b3207f0-e5f0-4513-a5ec-8cb141f4bc25">
      <UserInfo>
        <DisplayName/>
        <AccountId xsi:nil="true"/>
        <AccountType/>
      </UserInfo>
    </Leaders>
    <Teachers xmlns="5b3207f0-e5f0-4513-a5ec-8cb141f4bc25">
      <UserInfo>
        <DisplayName/>
        <AccountId xsi:nil="true"/>
        <AccountType/>
      </UserInfo>
    </Teachers>
    <Students xmlns="5b3207f0-e5f0-4513-a5ec-8cb141f4bc25">
      <UserInfo>
        <DisplayName/>
        <AccountId xsi:nil="true"/>
        <AccountType/>
      </UserInfo>
    </Students>
    <Templates xmlns="5b3207f0-e5f0-4513-a5ec-8cb141f4bc25" xsi:nil="true"/>
    <DefaultSectionNames xmlns="5b3207f0-e5f0-4513-a5ec-8cb141f4bc25" xsi:nil="true"/>
    <Invited_Leaders xmlns="5b3207f0-e5f0-4513-a5ec-8cb141f4bc2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B42024068B544A976775AB977CFA2E" ma:contentTypeVersion="33" ma:contentTypeDescription="Vytvoří nový dokument" ma:contentTypeScope="" ma:versionID="b75d7418f0fdc3cf602abf6746502266">
  <xsd:schema xmlns:xsd="http://www.w3.org/2001/XMLSchema" xmlns:xs="http://www.w3.org/2001/XMLSchema" xmlns:p="http://schemas.microsoft.com/office/2006/metadata/properties" xmlns:ns3="5b3207f0-e5f0-4513-a5ec-8cb141f4bc25" xmlns:ns4="d6e560b2-8088-496e-bdd9-ec8ac70dfea3" targetNamespace="http://schemas.microsoft.com/office/2006/metadata/properties" ma:root="true" ma:fieldsID="a4c950171df0f72f97c397f151e978df" ns3:_="" ns4:_="">
    <xsd:import namespace="5b3207f0-e5f0-4513-a5ec-8cb141f4bc25"/>
    <xsd:import namespace="d6e560b2-8088-496e-bdd9-ec8ac70dfea3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Self_Registration_Enabled" minOccurs="0"/>
                <xsd:element ref="ns3:Has_Leaders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0" minOccurs="0"/>
                <xsd:element ref="ns3:Has_Teacher_Only_SectionGroup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207f0-e5f0-4513-a5ec-8cb141f4bc25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Leaders" ma:index="14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5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6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1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1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Leaders_Only_SectionGroup" ma:index="20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0" ma:index="31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3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560b2-8088-496e-bdd9-ec8ac70dfea3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88771B-2C83-4616-AA9E-B0A3E54E586C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d6e560b2-8088-496e-bdd9-ec8ac70dfea3"/>
    <ds:schemaRef ds:uri="5b3207f0-e5f0-4513-a5ec-8cb141f4bc2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3E8D10-2672-4266-BDE5-EB783AFF5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C964AE-ECD0-4BF8-9324-EF1B7966FA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3207f0-e5f0-4513-a5ec-8cb141f4bc25"/>
    <ds:schemaRef ds:uri="d6e560b2-8088-496e-bdd9-ec8ac70dfe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2452</Words>
  <Application>Microsoft Office PowerPoint</Application>
  <PresentationFormat>Předvádění na obrazovce (4:3)</PresentationFormat>
  <Paragraphs>201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systému Office</vt:lpstr>
      <vt:lpstr>Systém studia a publikační aktivity doktorandů FFÚ</vt:lpstr>
      <vt:lpstr>Obsah</vt:lpstr>
      <vt:lpstr>1. Rámec</vt:lpstr>
      <vt:lpstr>Rámec</vt:lpstr>
      <vt:lpstr>Rámec</vt:lpstr>
      <vt:lpstr>Rámec</vt:lpstr>
      <vt:lpstr>Rámec</vt:lpstr>
      <vt:lpstr>Rámec</vt:lpstr>
      <vt:lpstr>Rámec</vt:lpstr>
      <vt:lpstr>Rámec</vt:lpstr>
      <vt:lpstr>Publikační etika</vt:lpstr>
      <vt:lpstr>2. Citační databáze</vt:lpstr>
      <vt:lpstr>2. Citační databáze WOS/Clarivate</vt:lpstr>
      <vt:lpstr>Citační databáze WOS</vt:lpstr>
      <vt:lpstr>Citační databáze WOS</vt:lpstr>
      <vt:lpstr>Citační databáze WOS</vt:lpstr>
      <vt:lpstr>Citační databáze WOS</vt:lpstr>
      <vt:lpstr>Citační databáze Scopus</vt:lpstr>
      <vt:lpstr>Citační databáze Scopus</vt:lpstr>
      <vt:lpstr>Citační databáze  Scopus</vt:lpstr>
      <vt:lpstr>Citační databáze Scopus</vt:lpstr>
      <vt:lpstr>Databáze Publikační Činnosti VŠE</vt:lpstr>
      <vt:lpstr>Databáze PCVSE</vt:lpstr>
      <vt:lpstr>Databáze PCVSE</vt:lpstr>
    </vt:vector>
  </TitlesOfParts>
  <Company>VŠE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Publikační aktivity doktorandů FFÚ</dc:title>
  <dc:creator>NOBODY</dc:creator>
  <cp:lastModifiedBy>Agáta Bernasová</cp:lastModifiedBy>
  <cp:revision>46</cp:revision>
  <cp:lastPrinted>2014-09-26T07:02:38Z</cp:lastPrinted>
  <dcterms:created xsi:type="dcterms:W3CDTF">2014-09-26T06:58:01Z</dcterms:created>
  <dcterms:modified xsi:type="dcterms:W3CDTF">2023-09-18T11:36:25Z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0x01010018B42024068B544A976775AB977CFA2E</vt:lpwstr>
  </property>
</Properties>
</file>