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96" r:id="rId1"/>
  </p:sldMasterIdLst>
  <p:notesMasterIdLst>
    <p:notesMasterId r:id="rId48"/>
  </p:notesMasterIdLst>
  <p:handoutMasterIdLst>
    <p:handoutMasterId r:id="rId49"/>
  </p:handoutMasterIdLst>
  <p:sldIdLst>
    <p:sldId id="410" r:id="rId2"/>
    <p:sldId id="300" r:id="rId3"/>
    <p:sldId id="325" r:id="rId4"/>
    <p:sldId id="428" r:id="rId5"/>
    <p:sldId id="429" r:id="rId6"/>
    <p:sldId id="427" r:id="rId7"/>
    <p:sldId id="430" r:id="rId8"/>
    <p:sldId id="431" r:id="rId9"/>
    <p:sldId id="432" r:id="rId10"/>
    <p:sldId id="433" r:id="rId11"/>
    <p:sldId id="434" r:id="rId12"/>
    <p:sldId id="435" r:id="rId13"/>
    <p:sldId id="436" r:id="rId14"/>
    <p:sldId id="437" r:id="rId15"/>
    <p:sldId id="438" r:id="rId16"/>
    <p:sldId id="439" r:id="rId17"/>
    <p:sldId id="440" r:id="rId18"/>
    <p:sldId id="441" r:id="rId19"/>
    <p:sldId id="443"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457" r:id="rId34"/>
    <p:sldId id="458" r:id="rId35"/>
    <p:sldId id="459" r:id="rId36"/>
    <p:sldId id="460" r:id="rId37"/>
    <p:sldId id="461" r:id="rId38"/>
    <p:sldId id="462" r:id="rId39"/>
    <p:sldId id="463" r:id="rId40"/>
    <p:sldId id="467" r:id="rId41"/>
    <p:sldId id="466" r:id="rId42"/>
    <p:sldId id="465" r:id="rId43"/>
    <p:sldId id="464" r:id="rId44"/>
    <p:sldId id="468" r:id="rId45"/>
    <p:sldId id="469" r:id="rId46"/>
    <p:sldId id="426" r:id="rId47"/>
  </p:sldIdLst>
  <p:sldSz cx="9144000" cy="6858000" type="screen4x3"/>
  <p:notesSz cx="6670675" cy="9777413"/>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0" userDrawn="1">
          <p15:clr>
            <a:srgbClr val="A4A3A4"/>
          </p15:clr>
        </p15:guide>
        <p15:guide id="2" pos="21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B"/>
    <a:srgbClr val="A80059"/>
    <a:srgbClr val="A8A8A8"/>
    <a:srgbClr val="FF9900"/>
    <a:srgbClr val="C1C1C1"/>
    <a:srgbClr val="A72963"/>
    <a:srgbClr val="FAB400"/>
    <a:srgbClr val="BFBFBF"/>
    <a:srgbClr val="E3E5E4"/>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7" autoAdjust="0"/>
    <p:restoredTop sz="94669" autoAdjust="0"/>
  </p:normalViewPr>
  <p:slideViewPr>
    <p:cSldViewPr>
      <p:cViewPr varScale="1">
        <p:scale>
          <a:sx n="154" d="100"/>
          <a:sy n="154" d="100"/>
        </p:scale>
        <p:origin x="2010" y="120"/>
      </p:cViewPr>
      <p:guideLst>
        <p:guide orient="horz" pos="2160"/>
        <p:guide pos="2880"/>
      </p:guideLst>
    </p:cSldViewPr>
  </p:slideViewPr>
  <p:outlineViewPr>
    <p:cViewPr>
      <p:scale>
        <a:sx n="33" d="100"/>
        <a:sy n="33" d="100"/>
      </p:scale>
      <p:origin x="0" y="-4266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5" d="100"/>
          <a:sy n="85" d="100"/>
        </p:scale>
        <p:origin x="3220" y="40"/>
      </p:cViewPr>
      <p:guideLst>
        <p:guide orient="horz" pos="3080"/>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3"/>
          </p:nvPr>
        </p:nvSpPr>
        <p:spPr>
          <a:xfrm>
            <a:off x="5297496" y="9497720"/>
            <a:ext cx="1371596" cy="278123"/>
          </a:xfrm>
          <a:prstGeom prst="rect">
            <a:avLst/>
          </a:prstGeom>
        </p:spPr>
        <p:txBody>
          <a:bodyPr vert="horz" lIns="89405" tIns="44703" rIns="89405" bIns="44703" rtlCol="0" anchor="b"/>
          <a:lstStyle>
            <a:lvl1pPr algn="r">
              <a:defRPr sz="1300"/>
            </a:lvl1pPr>
          </a:lstStyle>
          <a:p>
            <a:pPr>
              <a:defRPr/>
            </a:pPr>
            <a:fld id="{EF59F85C-6A3A-47B8-87CC-14EF23905D95}" type="slidenum">
              <a:rPr lang="cs-CZ" sz="1200" b="1"/>
              <a:pPr>
                <a:defRPr/>
              </a:pPr>
              <a:t>‹#›</a:t>
            </a:fld>
            <a:endParaRPr lang="cs-CZ" sz="1200" b="1"/>
          </a:p>
        </p:txBody>
      </p:sp>
    </p:spTree>
    <p:extLst>
      <p:ext uri="{BB962C8B-B14F-4D97-AF65-F5344CB8AC3E}">
        <p14:creationId xmlns:p14="http://schemas.microsoft.com/office/powerpoint/2010/main" val="423642966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Zástupný symbol pro obrázek snímku 3"/>
          <p:cNvSpPr>
            <a:spLocks noGrp="1" noRot="1" noChangeAspect="1"/>
          </p:cNvSpPr>
          <p:nvPr>
            <p:ph type="sldImg" idx="2"/>
          </p:nvPr>
        </p:nvSpPr>
        <p:spPr>
          <a:xfrm>
            <a:off x="890588" y="731838"/>
            <a:ext cx="4889500" cy="3668712"/>
          </a:xfrm>
          <a:prstGeom prst="rect">
            <a:avLst/>
          </a:prstGeom>
          <a:noFill/>
          <a:ln w="12700">
            <a:solidFill>
              <a:prstClr val="black"/>
            </a:solidFill>
          </a:ln>
        </p:spPr>
        <p:txBody>
          <a:bodyPr vert="horz" lIns="89405" tIns="44703" rIns="89405" bIns="44703" rtlCol="0" anchor="ctr"/>
          <a:lstStyle/>
          <a:p>
            <a:pPr lvl="0"/>
            <a:endParaRPr lang="cs-CZ" noProof="0"/>
          </a:p>
        </p:txBody>
      </p:sp>
      <p:sp>
        <p:nvSpPr>
          <p:cNvPr id="5" name="Zástupný symbol pro poznámky 4"/>
          <p:cNvSpPr>
            <a:spLocks noGrp="1"/>
          </p:cNvSpPr>
          <p:nvPr>
            <p:ph type="body" sz="quarter" idx="3"/>
          </p:nvPr>
        </p:nvSpPr>
        <p:spPr>
          <a:xfrm>
            <a:off x="668498" y="4644903"/>
            <a:ext cx="5335269" cy="4399520"/>
          </a:xfrm>
          <a:prstGeom prst="rect">
            <a:avLst/>
          </a:prstGeom>
        </p:spPr>
        <p:txBody>
          <a:bodyPr vert="horz" lIns="89405" tIns="44703" rIns="89405" bIns="44703"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7" name="Zástupný symbol pro číslo snímku 6"/>
          <p:cNvSpPr>
            <a:spLocks noGrp="1"/>
          </p:cNvSpPr>
          <p:nvPr>
            <p:ph type="sldNum" sz="quarter" idx="5"/>
          </p:nvPr>
        </p:nvSpPr>
        <p:spPr>
          <a:xfrm>
            <a:off x="3779150" y="9288232"/>
            <a:ext cx="2889938" cy="487613"/>
          </a:xfrm>
          <a:prstGeom prst="rect">
            <a:avLst/>
          </a:prstGeom>
        </p:spPr>
        <p:txBody>
          <a:bodyPr vert="horz" lIns="89405" tIns="44703" rIns="89405" bIns="44703" rtlCol="0" anchor="b"/>
          <a:lstStyle>
            <a:lvl1pPr algn="r">
              <a:defRPr sz="1300"/>
            </a:lvl1pPr>
          </a:lstStyle>
          <a:p>
            <a:pPr>
              <a:defRPr/>
            </a:pPr>
            <a:fld id="{6C7082E8-BEA3-4232-BA4E-98D9A6F4F389}" type="slidenum">
              <a:rPr lang="cs-CZ"/>
              <a:pPr>
                <a:defRPr/>
              </a:pPr>
              <a:t>‹#›</a:t>
            </a:fld>
            <a:endParaRPr lang="cs-CZ"/>
          </a:p>
        </p:txBody>
      </p:sp>
    </p:spTree>
    <p:extLst>
      <p:ext uri="{BB962C8B-B14F-4D97-AF65-F5344CB8AC3E}">
        <p14:creationId xmlns:p14="http://schemas.microsoft.com/office/powerpoint/2010/main" val="185204895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a:xfrm>
            <a:off x="2" y="5"/>
            <a:ext cx="2891526" cy="489185"/>
          </a:xfrm>
          <a:prstGeom prst="rect">
            <a:avLst/>
          </a:prstGeom>
        </p:spPr>
        <p:txBody>
          <a:bodyPr/>
          <a:lstStyle/>
          <a:p>
            <a:pPr>
              <a:defRPr/>
            </a:pPr>
            <a:r>
              <a:rPr lang="cs-CZ" dirty="0"/>
              <a:t>Katedra finančního účetnictví Fakulty financí a účetnictví VŠE v Praze</a:t>
            </a:r>
          </a:p>
        </p:txBody>
      </p:sp>
      <p:sp>
        <p:nvSpPr>
          <p:cNvPr id="5" name="Zástupný symbol pro datum 4"/>
          <p:cNvSpPr>
            <a:spLocks noGrp="1"/>
          </p:cNvSpPr>
          <p:nvPr>
            <p:ph type="dt" idx="11"/>
          </p:nvPr>
        </p:nvSpPr>
        <p:spPr>
          <a:xfrm>
            <a:off x="3779150" y="5"/>
            <a:ext cx="2889938" cy="489185"/>
          </a:xfrm>
          <a:prstGeom prst="rect">
            <a:avLst/>
          </a:prstGeom>
        </p:spPr>
        <p:txBody>
          <a:bodyPr/>
          <a:lstStyle/>
          <a:p>
            <a:pPr>
              <a:defRPr/>
            </a:pPr>
            <a:r>
              <a:rPr lang="cs-CZ" dirty="0"/>
              <a:t>28.11.2015</a:t>
            </a:r>
          </a:p>
        </p:txBody>
      </p:sp>
      <p:sp>
        <p:nvSpPr>
          <p:cNvPr id="6" name="Zástupný symbol pro zápatí 5"/>
          <p:cNvSpPr>
            <a:spLocks noGrp="1"/>
          </p:cNvSpPr>
          <p:nvPr>
            <p:ph type="ftr" sz="quarter" idx="12"/>
          </p:nvPr>
        </p:nvSpPr>
        <p:spPr>
          <a:xfrm>
            <a:off x="2" y="9288232"/>
            <a:ext cx="2891526" cy="487613"/>
          </a:xfrm>
          <a:prstGeom prst="rect">
            <a:avLst/>
          </a:prstGeom>
        </p:spPr>
        <p:txBody>
          <a:bodyPr/>
          <a:lstStyle/>
          <a:p>
            <a:pPr>
              <a:defRPr/>
            </a:pPr>
            <a:r>
              <a:rPr lang="cs-CZ" dirty="0"/>
              <a:t>15. ročník pedagogické konference</a:t>
            </a:r>
          </a:p>
        </p:txBody>
      </p:sp>
      <p:sp>
        <p:nvSpPr>
          <p:cNvPr id="7" name="Zástupný symbol pro číslo snímku 6"/>
          <p:cNvSpPr>
            <a:spLocks noGrp="1"/>
          </p:cNvSpPr>
          <p:nvPr>
            <p:ph type="sldNum" sz="quarter" idx="13"/>
          </p:nvPr>
        </p:nvSpPr>
        <p:spPr/>
        <p:txBody>
          <a:bodyPr/>
          <a:lstStyle/>
          <a:p>
            <a:pPr>
              <a:defRPr/>
            </a:pPr>
            <a:fld id="{6C7082E8-BEA3-4232-BA4E-98D9A6F4F389}" type="slidenum">
              <a:rPr lang="cs-CZ" smtClean="0"/>
              <a:pPr>
                <a:defRPr/>
              </a:pPr>
              <a:t>1</a:t>
            </a:fld>
            <a:endParaRPr lang="cs-CZ" dirty="0"/>
          </a:p>
        </p:txBody>
      </p:sp>
    </p:spTree>
    <p:extLst>
      <p:ext uri="{BB962C8B-B14F-4D97-AF65-F5344CB8AC3E}">
        <p14:creationId xmlns:p14="http://schemas.microsoft.com/office/powerpoint/2010/main" val="177018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dirty="0"/>
          </a:p>
        </p:txBody>
      </p:sp>
      <p:sp>
        <p:nvSpPr>
          <p:cNvPr id="6656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25973" indent="-279343" eaLnBrk="0" hangingPunct="0">
              <a:spcBef>
                <a:spcPct val="30000"/>
              </a:spcBef>
              <a:defRPr sz="1300">
                <a:solidFill>
                  <a:schemeClr val="tx1"/>
                </a:solidFill>
                <a:latin typeface="Calibri" pitchFamily="34" charset="0"/>
              </a:defRPr>
            </a:lvl2pPr>
            <a:lvl3pPr marL="1117368" indent="-222527" eaLnBrk="0" hangingPunct="0">
              <a:spcBef>
                <a:spcPct val="30000"/>
              </a:spcBef>
              <a:defRPr sz="1300">
                <a:solidFill>
                  <a:schemeClr val="tx1"/>
                </a:solidFill>
                <a:latin typeface="Calibri" pitchFamily="34" charset="0"/>
              </a:defRPr>
            </a:lvl3pPr>
            <a:lvl4pPr marL="1563999" indent="-222527" eaLnBrk="0" hangingPunct="0">
              <a:spcBef>
                <a:spcPct val="30000"/>
              </a:spcBef>
              <a:defRPr sz="1300">
                <a:solidFill>
                  <a:schemeClr val="tx1"/>
                </a:solidFill>
                <a:latin typeface="Calibri" pitchFamily="34" charset="0"/>
              </a:defRPr>
            </a:lvl4pPr>
            <a:lvl5pPr marL="2010630" indent="-222527" eaLnBrk="0" hangingPunct="0">
              <a:spcBef>
                <a:spcPct val="30000"/>
              </a:spcBef>
              <a:defRPr sz="1300">
                <a:solidFill>
                  <a:schemeClr val="tx1"/>
                </a:solidFill>
                <a:latin typeface="Calibri" pitchFamily="34" charset="0"/>
              </a:defRPr>
            </a:lvl5pPr>
            <a:lvl6pPr marL="2465151" indent="-222527" eaLnBrk="0" fontAlgn="base" hangingPunct="0">
              <a:spcBef>
                <a:spcPct val="30000"/>
              </a:spcBef>
              <a:spcAft>
                <a:spcPct val="0"/>
              </a:spcAft>
              <a:defRPr sz="1300">
                <a:solidFill>
                  <a:schemeClr val="tx1"/>
                </a:solidFill>
                <a:latin typeface="Calibri" pitchFamily="34" charset="0"/>
              </a:defRPr>
            </a:lvl6pPr>
            <a:lvl7pPr marL="2919673" indent="-222527" eaLnBrk="0" fontAlgn="base" hangingPunct="0">
              <a:spcBef>
                <a:spcPct val="30000"/>
              </a:spcBef>
              <a:spcAft>
                <a:spcPct val="0"/>
              </a:spcAft>
              <a:defRPr sz="1300">
                <a:solidFill>
                  <a:schemeClr val="tx1"/>
                </a:solidFill>
                <a:latin typeface="Calibri" pitchFamily="34" charset="0"/>
              </a:defRPr>
            </a:lvl7pPr>
            <a:lvl8pPr marL="3374196" indent="-222527" eaLnBrk="0" fontAlgn="base" hangingPunct="0">
              <a:spcBef>
                <a:spcPct val="30000"/>
              </a:spcBef>
              <a:spcAft>
                <a:spcPct val="0"/>
              </a:spcAft>
              <a:defRPr sz="1300">
                <a:solidFill>
                  <a:schemeClr val="tx1"/>
                </a:solidFill>
                <a:latin typeface="Calibri" pitchFamily="34" charset="0"/>
              </a:defRPr>
            </a:lvl8pPr>
            <a:lvl9pPr marL="3828719" indent="-222527"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5846882-5C53-466F-8F0A-EDE4EB0D57FA}" type="slidenum">
              <a:rPr lang="cs-CZ" altLang="cs-CZ" smtClean="0">
                <a:latin typeface="Arial" charset="0"/>
              </a:rPr>
              <a:pPr eaLnBrk="1" hangingPunct="1">
                <a:spcBef>
                  <a:spcPct val="0"/>
                </a:spcBef>
              </a:pPr>
              <a:t>3</a:t>
            </a:fld>
            <a:endParaRPr lang="cs-CZ" altLang="cs-CZ" dirty="0">
              <a:latin typeface="Arial" charset="0"/>
            </a:endParaRPr>
          </a:p>
        </p:txBody>
      </p:sp>
      <p:sp>
        <p:nvSpPr>
          <p:cNvPr id="2" name="Zástupný symbol pro zápatí 1"/>
          <p:cNvSpPr>
            <a:spLocks noGrp="1"/>
          </p:cNvSpPr>
          <p:nvPr>
            <p:ph type="ftr" sz="quarter" idx="10"/>
          </p:nvPr>
        </p:nvSpPr>
        <p:spPr>
          <a:xfrm>
            <a:off x="2" y="9288232"/>
            <a:ext cx="2891526" cy="487613"/>
          </a:xfrm>
          <a:prstGeom prst="rect">
            <a:avLst/>
          </a:prstGeom>
        </p:spPr>
        <p:txBody>
          <a:bodyPr/>
          <a:lstStyle/>
          <a:p>
            <a:pPr>
              <a:defRPr/>
            </a:pPr>
            <a:r>
              <a:rPr lang="cs-CZ" dirty="0"/>
              <a:t>15. ročník pedagogické konference</a:t>
            </a:r>
          </a:p>
        </p:txBody>
      </p:sp>
      <p:sp>
        <p:nvSpPr>
          <p:cNvPr id="3" name="Zástupný symbol pro záhlaví 2"/>
          <p:cNvSpPr>
            <a:spLocks noGrp="1"/>
          </p:cNvSpPr>
          <p:nvPr>
            <p:ph type="hdr" sz="quarter" idx="11"/>
          </p:nvPr>
        </p:nvSpPr>
        <p:spPr>
          <a:xfrm>
            <a:off x="2" y="5"/>
            <a:ext cx="2891526" cy="489185"/>
          </a:xfrm>
          <a:prstGeom prst="rect">
            <a:avLst/>
          </a:prstGeom>
        </p:spPr>
        <p:txBody>
          <a:bodyPr/>
          <a:lstStyle/>
          <a:p>
            <a:pPr>
              <a:defRPr/>
            </a:pPr>
            <a:r>
              <a:rPr lang="cs-CZ" dirty="0"/>
              <a:t>Katedra finančního účetnictví Fakulty financí a účetnictví VŠE v Praze</a:t>
            </a:r>
          </a:p>
        </p:txBody>
      </p:sp>
      <p:sp>
        <p:nvSpPr>
          <p:cNvPr id="4" name="Zástupný symbol pro datum 3"/>
          <p:cNvSpPr>
            <a:spLocks noGrp="1"/>
          </p:cNvSpPr>
          <p:nvPr>
            <p:ph type="dt" idx="12"/>
          </p:nvPr>
        </p:nvSpPr>
        <p:spPr>
          <a:xfrm>
            <a:off x="3779150" y="5"/>
            <a:ext cx="2889938" cy="489185"/>
          </a:xfrm>
          <a:prstGeom prst="rect">
            <a:avLst/>
          </a:prstGeom>
        </p:spPr>
        <p:txBody>
          <a:bodyPr/>
          <a:lstStyle/>
          <a:p>
            <a:pPr>
              <a:defRPr/>
            </a:pPr>
            <a:r>
              <a:rPr lang="cs-CZ" dirty="0"/>
              <a:t>28.11.2015</a:t>
            </a:r>
          </a:p>
        </p:txBody>
      </p:sp>
    </p:spTree>
    <p:extLst>
      <p:ext uri="{BB962C8B-B14F-4D97-AF65-F5344CB8AC3E}">
        <p14:creationId xmlns:p14="http://schemas.microsoft.com/office/powerpoint/2010/main" val="324939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6C7082E8-BEA3-4232-BA4E-98D9A6F4F389}" type="slidenum">
              <a:rPr lang="cs-CZ" smtClean="0"/>
              <a:pPr>
                <a:defRPr/>
              </a:pPr>
              <a:t>46</a:t>
            </a:fld>
            <a:endParaRPr lang="cs-CZ"/>
          </a:p>
        </p:txBody>
      </p:sp>
      <p:sp>
        <p:nvSpPr>
          <p:cNvPr id="5" name="Zástupný symbol pro zápatí 4"/>
          <p:cNvSpPr>
            <a:spLocks noGrp="1"/>
          </p:cNvSpPr>
          <p:nvPr>
            <p:ph type="ftr" sz="quarter" idx="11"/>
          </p:nvPr>
        </p:nvSpPr>
        <p:spPr>
          <a:xfrm>
            <a:off x="2" y="9288232"/>
            <a:ext cx="2891526" cy="487613"/>
          </a:xfrm>
          <a:prstGeom prst="rect">
            <a:avLst/>
          </a:prstGeom>
        </p:spPr>
        <p:txBody>
          <a:bodyPr/>
          <a:lstStyle/>
          <a:p>
            <a:pPr>
              <a:defRPr/>
            </a:pPr>
            <a:r>
              <a:rPr lang="cs-CZ"/>
              <a:t>15. ročník pedagogické konference</a:t>
            </a:r>
          </a:p>
        </p:txBody>
      </p:sp>
      <p:sp>
        <p:nvSpPr>
          <p:cNvPr id="6" name="Zástupný symbol pro záhlaví 5"/>
          <p:cNvSpPr>
            <a:spLocks noGrp="1"/>
          </p:cNvSpPr>
          <p:nvPr>
            <p:ph type="hdr" sz="quarter" idx="12"/>
          </p:nvPr>
        </p:nvSpPr>
        <p:spPr>
          <a:xfrm>
            <a:off x="2" y="5"/>
            <a:ext cx="2891526" cy="489185"/>
          </a:xfrm>
          <a:prstGeom prst="rect">
            <a:avLst/>
          </a:prstGeom>
        </p:spPr>
        <p:txBody>
          <a:bodyPr/>
          <a:lstStyle/>
          <a:p>
            <a:pPr>
              <a:defRPr/>
            </a:pPr>
            <a:r>
              <a:rPr lang="cs-CZ"/>
              <a:t>Katedra finančního účetnictví Fakulty financí a účetnictví VŠE v Praze</a:t>
            </a:r>
          </a:p>
        </p:txBody>
      </p:sp>
      <p:sp>
        <p:nvSpPr>
          <p:cNvPr id="7" name="Zástupný symbol pro datum 6"/>
          <p:cNvSpPr>
            <a:spLocks noGrp="1"/>
          </p:cNvSpPr>
          <p:nvPr>
            <p:ph type="dt" idx="13"/>
          </p:nvPr>
        </p:nvSpPr>
        <p:spPr>
          <a:xfrm>
            <a:off x="3779150" y="5"/>
            <a:ext cx="2889938" cy="489185"/>
          </a:xfrm>
          <a:prstGeom prst="rect">
            <a:avLst/>
          </a:prstGeom>
        </p:spPr>
        <p:txBody>
          <a:bodyPr/>
          <a:lstStyle/>
          <a:p>
            <a:pPr>
              <a:defRPr/>
            </a:pPr>
            <a:r>
              <a:rPr lang="cs-CZ"/>
              <a:t>28.11.2015</a:t>
            </a:r>
          </a:p>
        </p:txBody>
      </p:sp>
    </p:spTree>
    <p:extLst>
      <p:ext uri="{BB962C8B-B14F-4D97-AF65-F5344CB8AC3E}">
        <p14:creationId xmlns:p14="http://schemas.microsoft.com/office/powerpoint/2010/main" val="2247155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3848" y="917848"/>
            <a:ext cx="5940152" cy="5940152"/>
          </a:xfrm>
          <a:prstGeom prst="rect">
            <a:avLst/>
          </a:prstGeom>
          <a:noFill/>
          <a:ln w="9525">
            <a:noFill/>
            <a:miter lim="800000"/>
            <a:headEnd/>
            <a:tailEnd/>
          </a:ln>
        </p:spPr>
      </p:pic>
      <p:pic>
        <p:nvPicPr>
          <p:cNvPr id="102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576" y="334830"/>
            <a:ext cx="4032448" cy="697671"/>
          </a:xfrm>
          <a:prstGeom prst="rect">
            <a:avLst/>
          </a:prstGeom>
          <a:noFill/>
          <a:ln w="9525">
            <a:noFill/>
            <a:miter lim="800000"/>
            <a:headEnd/>
            <a:tailEnd/>
          </a:ln>
        </p:spPr>
      </p:pic>
      <p:sp>
        <p:nvSpPr>
          <p:cNvPr id="2" name="Nadpis 1"/>
          <p:cNvSpPr>
            <a:spLocks noGrp="1"/>
          </p:cNvSpPr>
          <p:nvPr>
            <p:ph type="ctrTitle"/>
          </p:nvPr>
        </p:nvSpPr>
        <p:spPr>
          <a:xfrm>
            <a:off x="685800" y="1844824"/>
            <a:ext cx="7772400" cy="1470025"/>
          </a:xfrm>
        </p:spPr>
        <p:txBody>
          <a:bodyPr/>
          <a:lstStyle>
            <a:lvl1pPr algn="l">
              <a:defRPr/>
            </a:lvl1pPr>
          </a:lstStyle>
          <a:p>
            <a:r>
              <a:rPr lang="cs-CZ"/>
              <a:t>Kliknutím lze upravit styl.</a:t>
            </a:r>
            <a:endParaRPr lang="cs-CZ" dirty="0"/>
          </a:p>
        </p:txBody>
      </p:sp>
      <p:sp>
        <p:nvSpPr>
          <p:cNvPr id="3" name="Podnadpis 2"/>
          <p:cNvSpPr>
            <a:spLocks noGrp="1"/>
          </p:cNvSpPr>
          <p:nvPr>
            <p:ph type="subTitle" idx="1"/>
          </p:nvPr>
        </p:nvSpPr>
        <p:spPr>
          <a:xfrm>
            <a:off x="683568" y="3886200"/>
            <a:ext cx="7088832"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sp>
        <p:nvSpPr>
          <p:cNvPr id="4" name="Zástupný symbol pro datum 3"/>
          <p:cNvSpPr>
            <a:spLocks noGrp="1"/>
          </p:cNvSpPr>
          <p:nvPr>
            <p:ph type="dt" sz="half" idx="10"/>
          </p:nvPr>
        </p:nvSpPr>
        <p:spPr>
          <a:xfrm>
            <a:off x="107504" y="6527348"/>
            <a:ext cx="1600200" cy="337741"/>
          </a:xfrm>
        </p:spPr>
        <p:txBody>
          <a:bodyPr/>
          <a:lstStyle/>
          <a:p>
            <a:r>
              <a:rPr lang="cs-CZ"/>
              <a:t>13. 1. 2020</a:t>
            </a:r>
            <a:endParaRPr lang="cs-CZ" dirty="0"/>
          </a:p>
        </p:txBody>
      </p:sp>
      <p:sp>
        <p:nvSpPr>
          <p:cNvPr id="5" name="Zástupný symbol pro zápatí 4"/>
          <p:cNvSpPr>
            <a:spLocks noGrp="1"/>
          </p:cNvSpPr>
          <p:nvPr>
            <p:ph type="ftr" sz="quarter" idx="11"/>
          </p:nvPr>
        </p:nvSpPr>
        <p:spPr>
          <a:xfrm>
            <a:off x="1707704" y="6520259"/>
            <a:ext cx="5384576" cy="337741"/>
          </a:xfrm>
        </p:spPr>
        <p:txBody>
          <a:bodyPr/>
          <a:lstStyle/>
          <a:p>
            <a:r>
              <a:rPr lang="en-US"/>
              <a:t>Mejzlík Ladislav: Interpretace NÚR (Klubové setkání  KDP ČR Ostrava)</a:t>
            </a:r>
            <a:endParaRPr lang="cs-CZ" dirty="0"/>
          </a:p>
        </p:txBody>
      </p:sp>
      <p:sp>
        <p:nvSpPr>
          <p:cNvPr id="6" name="Zástupný symbol pro číslo snímku 5"/>
          <p:cNvSpPr>
            <a:spLocks noGrp="1"/>
          </p:cNvSpPr>
          <p:nvPr>
            <p:ph type="sldNum" sz="quarter" idx="12"/>
          </p:nvPr>
        </p:nvSpPr>
        <p:spPr/>
        <p:txBody>
          <a:bodyPr/>
          <a:lstStyle/>
          <a:p>
            <a:fld id="{48C91427-5868-4149-B2C1-D6E320F7210C}" type="slidenum">
              <a:rPr lang="cs-CZ" smtClean="0"/>
              <a:pPr/>
              <a:t>‹#›</a:t>
            </a:fld>
            <a:endParaRPr lang="cs-CZ" dirty="0"/>
          </a:p>
        </p:txBody>
      </p:sp>
      <p:pic>
        <p:nvPicPr>
          <p:cNvPr id="8"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844824"/>
            <a:ext cx="467544" cy="1714328"/>
          </a:xfrm>
          <a:prstGeom prst="rect">
            <a:avLst/>
          </a:prstGeom>
          <a:noFill/>
          <a:ln w="9525">
            <a:noFill/>
            <a:miter lim="800000"/>
            <a:headEnd/>
            <a:tailEnd/>
          </a:ln>
        </p:spPr>
      </p:pic>
    </p:spTree>
    <p:extLst>
      <p:ext uri="{BB962C8B-B14F-4D97-AF65-F5344CB8AC3E}">
        <p14:creationId xmlns:p14="http://schemas.microsoft.com/office/powerpoint/2010/main" val="8497540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r>
              <a:rPr lang="cs-CZ"/>
              <a:t>13. 1. 2020</a:t>
            </a:r>
            <a:endParaRPr lang="cs-CZ" dirty="0"/>
          </a:p>
        </p:txBody>
      </p:sp>
      <p:sp>
        <p:nvSpPr>
          <p:cNvPr id="5" name="Zástupný symbol pro zápatí 4"/>
          <p:cNvSpPr>
            <a:spLocks noGrp="1"/>
          </p:cNvSpPr>
          <p:nvPr>
            <p:ph type="ftr" sz="quarter" idx="11"/>
          </p:nvPr>
        </p:nvSpPr>
        <p:spPr/>
        <p:txBody>
          <a:bodyPr/>
          <a:lstStyle/>
          <a:p>
            <a:r>
              <a:rPr lang="cs-CZ"/>
              <a:t>Mejzlík Ladislav: Interpretace NÚR (Klubové setkání  KDP ČR Ostrava)</a:t>
            </a:r>
          </a:p>
        </p:txBody>
      </p:sp>
      <p:sp>
        <p:nvSpPr>
          <p:cNvPr id="6" name="Zástupný symbol pro číslo snímku 5"/>
          <p:cNvSpPr>
            <a:spLocks noGrp="1"/>
          </p:cNvSpPr>
          <p:nvPr>
            <p:ph type="sldNum" sz="quarter" idx="12"/>
          </p:nvPr>
        </p:nvSpPr>
        <p:spPr/>
        <p:txBody>
          <a:bodyPr/>
          <a:lstStyle/>
          <a:p>
            <a:fld id="{5546A31B-85AC-4894-B9D7-535A89A55BA2}" type="slidenum">
              <a:rPr lang="cs-CZ" smtClean="0"/>
              <a:pPr/>
              <a:t>‹#›</a:t>
            </a:fld>
            <a:endParaRPr lang="cs-CZ"/>
          </a:p>
        </p:txBody>
      </p:sp>
    </p:spTree>
    <p:extLst>
      <p:ext uri="{BB962C8B-B14F-4D97-AF65-F5344CB8AC3E}">
        <p14:creationId xmlns:p14="http://schemas.microsoft.com/office/powerpoint/2010/main" val="1760403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ázek 6" descr="f2_kruhy_vnitrek.wm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1958" y="1785926"/>
            <a:ext cx="5072074" cy="5072074"/>
          </a:xfrm>
          <a:prstGeom prst="rect">
            <a:avLst/>
          </a:prstGeom>
        </p:spPr>
      </p:pic>
      <p:sp>
        <p:nvSpPr>
          <p:cNvPr id="2" name="Zástupný symbol pro nadpis 1"/>
          <p:cNvSpPr>
            <a:spLocks noGrp="1"/>
          </p:cNvSpPr>
          <p:nvPr>
            <p:ph type="title"/>
          </p:nvPr>
        </p:nvSpPr>
        <p:spPr>
          <a:xfrm>
            <a:off x="457200" y="381600"/>
            <a:ext cx="8229600" cy="1143000"/>
          </a:xfrm>
          <a:prstGeom prst="rect">
            <a:avLst/>
          </a:prstGeom>
        </p:spPr>
        <p:txBody>
          <a:bodyPr vert="horz" lIns="91440" tIns="45720" rIns="91440" bIns="45720" rtlCol="0" anchor="ctr">
            <a:normAutofit/>
          </a:bodyPr>
          <a:lstStyle/>
          <a:p>
            <a:r>
              <a:rPr lang="cs-CZ" dirty="0"/>
              <a:t>Klepnutím lze upravit styl předlohy nadpisů.</a:t>
            </a:r>
          </a:p>
        </p:txBody>
      </p:sp>
      <p:sp>
        <p:nvSpPr>
          <p:cNvPr id="3" name="Zástupný symbol pro text 2"/>
          <p:cNvSpPr>
            <a:spLocks noGrp="1"/>
          </p:cNvSpPr>
          <p:nvPr>
            <p:ph type="body" idx="1"/>
          </p:nvPr>
        </p:nvSpPr>
        <p:spPr>
          <a:xfrm>
            <a:off x="457200" y="1710000"/>
            <a:ext cx="8229600" cy="4417200"/>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457200" y="6520259"/>
            <a:ext cx="1600200" cy="337741"/>
          </a:xfrm>
          <a:prstGeom prst="rect">
            <a:avLst/>
          </a:prstGeom>
        </p:spPr>
        <p:txBody>
          <a:bodyPr vert="horz" lIns="91440" tIns="45720" rIns="91440" bIns="45720" rtlCol="0" anchor="ctr"/>
          <a:lstStyle>
            <a:lvl1pPr algn="l">
              <a:defRPr sz="1000" b="0">
                <a:solidFill>
                  <a:schemeClr val="tx1">
                    <a:tint val="75000"/>
                  </a:schemeClr>
                </a:solidFill>
                <a:latin typeface="+mn-lt"/>
              </a:defRPr>
            </a:lvl1pPr>
          </a:lstStyle>
          <a:p>
            <a:r>
              <a:rPr lang="cs-CZ"/>
              <a:t>13. 1. 2020</a:t>
            </a:r>
            <a:endParaRPr lang="cs-CZ" dirty="0"/>
          </a:p>
        </p:txBody>
      </p:sp>
      <p:sp>
        <p:nvSpPr>
          <p:cNvPr id="5" name="Zástupný symbol pro zápatí 4"/>
          <p:cNvSpPr>
            <a:spLocks noGrp="1"/>
          </p:cNvSpPr>
          <p:nvPr>
            <p:ph type="ftr" sz="quarter" idx="3"/>
          </p:nvPr>
        </p:nvSpPr>
        <p:spPr>
          <a:xfrm>
            <a:off x="2057400" y="6520259"/>
            <a:ext cx="5034880" cy="337741"/>
          </a:xfrm>
          <a:prstGeom prst="rect">
            <a:avLst/>
          </a:prstGeom>
        </p:spPr>
        <p:txBody>
          <a:bodyPr vert="horz" lIns="91440" tIns="45720" rIns="91440" bIns="45720" rtlCol="0" anchor="ctr"/>
          <a:lstStyle>
            <a:lvl1pPr algn="ctr">
              <a:defRPr sz="1000" b="0">
                <a:solidFill>
                  <a:schemeClr val="tx1">
                    <a:tint val="75000"/>
                  </a:schemeClr>
                </a:solidFill>
                <a:latin typeface="+mn-lt"/>
              </a:defRPr>
            </a:lvl1pPr>
          </a:lstStyle>
          <a:p>
            <a:r>
              <a:rPr lang="en-US"/>
              <a:t>Mejzlík Ladislav: Interpretace NÚR (Klubové setkání  KDP ČR Ostrava)</a:t>
            </a:r>
            <a:endParaRPr lang="cs-CZ" dirty="0"/>
          </a:p>
        </p:txBody>
      </p:sp>
      <p:sp>
        <p:nvSpPr>
          <p:cNvPr id="6" name="Zástupný symbol pro číslo snímku 5"/>
          <p:cNvSpPr>
            <a:spLocks noGrp="1"/>
          </p:cNvSpPr>
          <p:nvPr>
            <p:ph type="sldNum" sz="quarter" idx="4"/>
          </p:nvPr>
        </p:nvSpPr>
        <p:spPr>
          <a:xfrm>
            <a:off x="7956376" y="6520259"/>
            <a:ext cx="1187656" cy="337741"/>
          </a:xfrm>
          <a:prstGeom prst="rect">
            <a:avLst/>
          </a:prstGeom>
        </p:spPr>
        <p:txBody>
          <a:bodyPr vert="horz" lIns="91440" tIns="45720" rIns="91440" bIns="45720" rtlCol="0" anchor="ctr"/>
          <a:lstStyle>
            <a:lvl1pPr algn="r">
              <a:defRPr sz="1200" b="1">
                <a:solidFill>
                  <a:srgbClr val="A80059"/>
                </a:solidFill>
              </a:defRPr>
            </a:lvl1pPr>
          </a:lstStyle>
          <a:p>
            <a:fld id="{48C91427-5868-4149-B2C1-D6E320F7210C}" type="slidenum">
              <a:rPr lang="cs-CZ" smtClean="0"/>
              <a:pPr/>
              <a:t>‹#›</a:t>
            </a:fld>
            <a:endParaRPr lang="cs-CZ" dirty="0"/>
          </a:p>
        </p:txBody>
      </p:sp>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965053" y="-497511"/>
            <a:ext cx="373133" cy="1368153"/>
          </a:xfrm>
          <a:prstGeom prst="rect">
            <a:avLst/>
          </a:prstGeom>
          <a:noFill/>
          <a:ln w="9525">
            <a:noFill/>
            <a:miter lim="800000"/>
            <a:headEnd/>
            <a:tailEnd/>
          </a:ln>
        </p:spPr>
      </p:pic>
    </p:spTree>
    <p:extLst>
      <p:ext uri="{BB962C8B-B14F-4D97-AF65-F5344CB8AC3E}">
        <p14:creationId xmlns:p14="http://schemas.microsoft.com/office/powerpoint/2010/main" val="4020187961"/>
      </p:ext>
    </p:extLst>
  </p:cSld>
  <p:clrMap bg1="lt1" tx1="dk1" bg2="lt2" tx2="dk2" accent1="accent1" accent2="accent2" accent3="accent3" accent4="accent4" accent5="accent5" accent6="accent6" hlink="hlink" folHlink="folHlink"/>
  <p:sldLayoutIdLst>
    <p:sldLayoutId id="2147484797" r:id="rId1"/>
    <p:sldLayoutId id="2147484798" r:id="rId2"/>
  </p:sldLayoutIdLst>
  <p:transition>
    <p:fade/>
  </p:transition>
  <p:hf hdr="0"/>
  <p:txStyles>
    <p:titleStyle>
      <a:lvl1pPr algn="l" defTabSz="914400" rtl="0" eaLnBrk="1" latinLnBrk="0" hangingPunct="1">
        <a:spcBef>
          <a:spcPct val="0"/>
        </a:spcBef>
        <a:buNone/>
        <a:defRPr sz="4400" kern="1200">
          <a:solidFill>
            <a:srgbClr val="A80059"/>
          </a:solidFill>
          <a:latin typeface="+mj-lt"/>
          <a:ea typeface="+mj-ea"/>
          <a:cs typeface="+mj-cs"/>
        </a:defRPr>
      </a:lvl1pPr>
    </p:titleStyle>
    <p:bodyStyle>
      <a:lvl1pPr marL="342900" indent="-342900" algn="l" defTabSz="914400" rtl="0" eaLnBrk="1" latinLnBrk="0" hangingPunct="1">
        <a:spcBef>
          <a:spcPct val="20000"/>
        </a:spcBef>
        <a:buClr>
          <a:srgbClr val="A80059"/>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A80059"/>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A80059"/>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A8005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A80059"/>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sli.do"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ffu.vse.cz/kdpc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www.kdpcr.cz/nur"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hyperlink" Target="http://www.nur.c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ctrTitle"/>
          </p:nvPr>
        </p:nvSpPr>
        <p:spPr bwMode="auto">
          <a:xfrm>
            <a:off x="683568" y="1658301"/>
            <a:ext cx="809694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cs-CZ" sz="5400" b="1" cap="all" dirty="0">
                <a:latin typeface="+mn-lt"/>
              </a:rPr>
              <a:t>Interpretace Národní účetní rady</a:t>
            </a:r>
            <a:endParaRPr lang="en-US" sz="5400" b="1" cap="all" dirty="0">
              <a:latin typeface="+mn-lt"/>
            </a:endParaRPr>
          </a:p>
        </p:txBody>
      </p:sp>
      <p:sp>
        <p:nvSpPr>
          <p:cNvPr id="2" name="Podnadpis 1"/>
          <p:cNvSpPr>
            <a:spLocks noGrp="1"/>
          </p:cNvSpPr>
          <p:nvPr>
            <p:ph type="subTitle" idx="1"/>
          </p:nvPr>
        </p:nvSpPr>
        <p:spPr>
          <a:xfrm>
            <a:off x="683568" y="3764632"/>
            <a:ext cx="8208912" cy="1752600"/>
          </a:xfrm>
        </p:spPr>
        <p:txBody>
          <a:bodyPr>
            <a:noAutofit/>
          </a:bodyPr>
          <a:lstStyle/>
          <a:p>
            <a:pPr>
              <a:spcBef>
                <a:spcPts val="600"/>
              </a:spcBef>
            </a:pPr>
            <a:r>
              <a:rPr lang="cs-CZ" b="1" dirty="0">
                <a:solidFill>
                  <a:srgbClr val="A80059"/>
                </a:solidFill>
                <a:latin typeface="+mn-lt"/>
              </a:rPr>
              <a:t>Ladislav Mejzlík</a:t>
            </a:r>
            <a:endParaRPr lang="en-US" b="1" dirty="0">
              <a:solidFill>
                <a:srgbClr val="A80059"/>
              </a:solidFill>
              <a:latin typeface="+mn-lt"/>
            </a:endParaRPr>
          </a:p>
          <a:p>
            <a:pPr>
              <a:spcBef>
                <a:spcPts val="0"/>
              </a:spcBef>
            </a:pPr>
            <a:r>
              <a:rPr lang="cs-CZ" sz="2000" i="1" dirty="0">
                <a:latin typeface="+mn-lt"/>
              </a:rPr>
              <a:t>děkan</a:t>
            </a:r>
            <a:endParaRPr lang="en-US" sz="2400" i="1" dirty="0">
              <a:latin typeface="+mn-lt"/>
            </a:endParaRPr>
          </a:p>
          <a:p>
            <a:pPr>
              <a:spcBef>
                <a:spcPts val="600"/>
              </a:spcBef>
            </a:pPr>
            <a:r>
              <a:rPr lang="cs-CZ" sz="2400" dirty="0">
                <a:solidFill>
                  <a:srgbClr val="00A7EB"/>
                </a:solidFill>
                <a:latin typeface="+mn-lt"/>
              </a:rPr>
              <a:t>Fakulta financí a účetnictví</a:t>
            </a:r>
            <a:endParaRPr lang="en-US" sz="2400" dirty="0">
              <a:solidFill>
                <a:srgbClr val="00A7EB"/>
              </a:solidFill>
              <a:latin typeface="+mn-lt"/>
            </a:endParaRPr>
          </a:p>
          <a:p>
            <a:pPr>
              <a:spcBef>
                <a:spcPts val="0"/>
              </a:spcBef>
            </a:pPr>
            <a:r>
              <a:rPr lang="cs-CZ" sz="2400" dirty="0">
                <a:solidFill>
                  <a:srgbClr val="00A7EB"/>
                </a:solidFill>
                <a:latin typeface="+mn-lt"/>
              </a:rPr>
              <a:t>Vysoká škola ekonomická v Praze</a:t>
            </a:r>
            <a:endParaRPr lang="en-US" sz="2400" dirty="0">
              <a:solidFill>
                <a:srgbClr val="00A7EB"/>
              </a:solidFill>
              <a:latin typeface="+mn-lt"/>
            </a:endParaRPr>
          </a:p>
          <a:p>
            <a:pPr>
              <a:spcBef>
                <a:spcPts val="600"/>
              </a:spcBef>
            </a:pPr>
            <a:endParaRPr lang="cs-CZ" sz="2400" dirty="0">
              <a:latin typeface="+mn-lt"/>
            </a:endParaRPr>
          </a:p>
        </p:txBody>
      </p:sp>
      <p:sp>
        <p:nvSpPr>
          <p:cNvPr id="8" name="TextovéPole 7"/>
          <p:cNvSpPr txBox="1"/>
          <p:nvPr/>
        </p:nvSpPr>
        <p:spPr>
          <a:xfrm>
            <a:off x="683568" y="5877272"/>
            <a:ext cx="6624736" cy="646331"/>
          </a:xfrm>
          <a:prstGeom prst="rect">
            <a:avLst/>
          </a:prstGeom>
          <a:noFill/>
        </p:spPr>
        <p:txBody>
          <a:bodyPr wrap="square" rtlCol="0">
            <a:spAutoFit/>
          </a:bodyPr>
          <a:lstStyle/>
          <a:p>
            <a:pPr>
              <a:defRPr/>
            </a:pPr>
            <a:r>
              <a:rPr lang="cs-CZ" sz="2000" dirty="0"/>
              <a:t>Klubové setkání Ostrava</a:t>
            </a:r>
          </a:p>
          <a:p>
            <a:pPr>
              <a:defRPr/>
            </a:pPr>
            <a:r>
              <a:rPr lang="cs-CZ" sz="1600" dirty="0">
                <a:solidFill>
                  <a:schemeClr val="bg1">
                    <a:lumMod val="50000"/>
                  </a:schemeClr>
                </a:solidFill>
                <a:ea typeface="ＭＳ Ｐゴシック" charset="-128"/>
              </a:rPr>
              <a:t>Dům techniky Ostrava 13. ledna 2020</a:t>
            </a:r>
          </a:p>
        </p:txBody>
      </p:sp>
      <p:pic>
        <p:nvPicPr>
          <p:cNvPr id="9" name="Obrázek 8" descr="Obsah obrázku objekt&#10;&#10;Popis se vygeneroval automaticky.">
            <a:extLst>
              <a:ext uri="{FF2B5EF4-FFF2-40B4-BE49-F238E27FC236}">
                <a16:creationId xmlns:a16="http://schemas.microsoft.com/office/drawing/2014/main" id="{46CFF233-061F-46BF-A181-C288C6E0A7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2274" y="198235"/>
            <a:ext cx="1297415" cy="1286549"/>
          </a:xfrm>
          <a:prstGeom prst="rect">
            <a:avLst/>
          </a:prstGeom>
        </p:spPr>
      </p:pic>
      <p:pic>
        <p:nvPicPr>
          <p:cNvPr id="7" name="Obrázek 6">
            <a:extLst>
              <a:ext uri="{FF2B5EF4-FFF2-40B4-BE49-F238E27FC236}">
                <a16:creationId xmlns:a16="http://schemas.microsoft.com/office/drawing/2014/main" id="{CF9B501B-43A0-4CE1-BF3D-90EE2AB904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8293" y="260648"/>
            <a:ext cx="1164187" cy="1238844"/>
          </a:xfrm>
          <a:prstGeom prst="rect">
            <a:avLst/>
          </a:prstGeom>
        </p:spPr>
      </p:pic>
    </p:spTree>
    <p:extLst>
      <p:ext uri="{BB962C8B-B14F-4D97-AF65-F5344CB8AC3E}">
        <p14:creationId xmlns:p14="http://schemas.microsoft.com/office/powerpoint/2010/main" val="1189640853"/>
      </p:ext>
    </p:extLst>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579296" cy="887160"/>
          </a:xfrm>
        </p:spPr>
        <p:txBody>
          <a:bodyPr>
            <a:noAutofit/>
          </a:bodyPr>
          <a:lstStyle/>
          <a:p>
            <a:r>
              <a:rPr lang="cs-CZ" altLang="cs-CZ" sz="2800" b="1" dirty="0">
                <a:cs typeface="Arial" charset="0"/>
              </a:rPr>
              <a:t>I-05 Stanovení okamžiku zahájení účtování souvisejících nákladů spojených s pořízením dlouhodobého majetku</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340768"/>
            <a:ext cx="8686832" cy="5256584"/>
          </a:xfrm>
        </p:spPr>
        <p:txBody>
          <a:bodyPr>
            <a:normAutofit fontScale="92500"/>
          </a:bodyPr>
          <a:lstStyle/>
          <a:p>
            <a:r>
              <a:rPr lang="cs-CZ" sz="2000" b="1" dirty="0"/>
              <a:t>Popis problému</a:t>
            </a:r>
          </a:p>
          <a:p>
            <a:pPr lvl="1"/>
            <a:r>
              <a:rPr lang="cs-CZ" sz="1600" dirty="0"/>
              <a:t>Prováděcí v o účetnictví vymezují některé náklady související s pořízením dlouhodobého hmotného majetku, nejedná se však o konečný výčet položek, a proto vzniká otázka, zda je možno stanovit obecnější pravidla pro stanovení okamžiku zahájení účtování souvisejících nákladů spojených s pořízením dlouhodobého hmotného majetku.</a:t>
            </a:r>
          </a:p>
          <a:p>
            <a:r>
              <a:rPr lang="cs-CZ" sz="2000" b="1" dirty="0"/>
              <a:t>Řešení</a:t>
            </a:r>
          </a:p>
          <a:p>
            <a:pPr lvl="1"/>
            <a:r>
              <a:rPr lang="cs-CZ" sz="1600" dirty="0"/>
              <a:t>Okamžik, od kterého jsou položky součástí ocenění dlouhodobého majetku, je možno stanovit jako okamžik, kdy se účetní jednotka rozhodne řešit danou problematiku pořízením nové investice.</a:t>
            </a:r>
          </a:p>
          <a:p>
            <a:pPr lvl="1"/>
            <a:r>
              <a:rPr lang="cs-CZ" sz="1600" dirty="0"/>
              <a:t>Účetní jednotka může ve vnitřním předpise zpracovat postup prací pro stanovení okamžiku, od kterého jsou položky součástí ocenění dlouhodobého majetku. </a:t>
            </a:r>
          </a:p>
          <a:p>
            <a:r>
              <a:rPr lang="cs-CZ" sz="2000" b="1" dirty="0"/>
              <a:t>Zdůvodnění</a:t>
            </a:r>
          </a:p>
          <a:p>
            <a:pPr lvl="1"/>
            <a:r>
              <a:rPr lang="cs-CZ" sz="1600" dirty="0"/>
              <a:t>účetní jednotka musí při rozhodování dbát obecných účetních pravidel, především respektování věrného a poctivého zobrazení předmětu účetnictví v účetní závěrce. </a:t>
            </a:r>
          </a:p>
          <a:p>
            <a:pPr lvl="1"/>
            <a:r>
              <a:rPr lang="cs-CZ" sz="1600" dirty="0"/>
              <a:t>Z tohoto ustanovení vyplývá, že není možné hodnotu aktiv nadhodnocovat, a tím vylepšovat pohled na účetní jednotku, neboli není možno zapomínat na další obecnou účetní zásadu, a tou je zásada opatrnosti.</a:t>
            </a:r>
          </a:p>
          <a:p>
            <a:pPr lvl="1"/>
            <a:r>
              <a:rPr lang="cs-CZ" sz="1600" dirty="0"/>
              <a:t>Ani opačný přístup k ocenění dlouhodobého majetku není správný, protože pokud by účetní jednotka stanovila okamžik, od kterého jsou položky součástí ocenění dlouhodobého majetku pozdě, mohlo by se stát, že související náklady, které měly navyšovat vstupní cenu dlouhodobého majetku, budou chybně v běžných provozních nákladech.</a:t>
            </a:r>
            <a:endParaRPr lang="en-GB" sz="16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10</a:t>
            </a:fld>
            <a:endParaRPr lang="cs-CZ" dirty="0"/>
          </a:p>
        </p:txBody>
      </p:sp>
    </p:spTree>
    <p:extLst>
      <p:ext uri="{BB962C8B-B14F-4D97-AF65-F5344CB8AC3E}">
        <p14:creationId xmlns:p14="http://schemas.microsoft.com/office/powerpoint/2010/main" val="14715244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743144"/>
          </a:xfrm>
        </p:spPr>
        <p:txBody>
          <a:bodyPr>
            <a:noAutofit/>
          </a:bodyPr>
          <a:lstStyle/>
          <a:p>
            <a:r>
              <a:rPr lang="cs-CZ" altLang="cs-CZ" sz="2800" b="1" dirty="0">
                <a:cs typeface="Arial" charset="0"/>
              </a:rPr>
              <a:t>I-07 Komisionářské smlouvy</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196751"/>
            <a:ext cx="8579296" cy="5323507"/>
          </a:xfrm>
        </p:spPr>
        <p:txBody>
          <a:bodyPr>
            <a:normAutofit lnSpcReduction="10000"/>
          </a:bodyPr>
          <a:lstStyle/>
          <a:p>
            <a:r>
              <a:rPr lang="cs-CZ" sz="2000" b="1" dirty="0"/>
              <a:t>Popis problému</a:t>
            </a:r>
          </a:p>
          <a:p>
            <a:pPr lvl="1"/>
            <a:r>
              <a:rPr lang="cs-CZ" sz="1600" dirty="0"/>
              <a:t>Zákon o DPH v případě komisionářských smluv, kdy komisionář jedná vlastním jménem na účet komitenta, vynutila daňový postup, který se liší od podstaty této smlouvy. Tento postup je nutný z důvodu skutečnosti, že komisionář jedná vlastním jménem a kupujícímu zpravidla není známa osoba, na jejíž účet se transakce realizuje.</a:t>
            </a:r>
            <a:endParaRPr lang="cs-CZ" sz="3600" dirty="0"/>
          </a:p>
          <a:p>
            <a:pPr lvl="1"/>
            <a:r>
              <a:rPr lang="cs-CZ" sz="1600" dirty="0"/>
              <a:t>V této souvislosti může vzniknout otázka, jakým způsobem má být tento postup zachycen v účetnictví komisionáře a komitenta.</a:t>
            </a:r>
            <a:endParaRPr lang="cs-CZ" sz="3600" dirty="0"/>
          </a:p>
          <a:p>
            <a:r>
              <a:rPr lang="cs-CZ" sz="2000" b="1" dirty="0"/>
              <a:t>Řešení</a:t>
            </a:r>
          </a:p>
          <a:p>
            <a:pPr lvl="1"/>
            <a:r>
              <a:rPr lang="cs-CZ" sz="1600" dirty="0"/>
              <a:t>Výnosem komisionáře z této transakce je pouze úplata, sjednaná v komisionářské smlouvě . Proto komisionář ve svých výnosových účtech zachytí pouze úplatu od komitenta (komisionářskou odměnu).</a:t>
            </a:r>
          </a:p>
          <a:p>
            <a:r>
              <a:rPr lang="cs-CZ" sz="2000" b="1" dirty="0"/>
              <a:t>Zdůvodnění</a:t>
            </a:r>
          </a:p>
          <a:p>
            <a:pPr lvl="1"/>
            <a:r>
              <a:rPr lang="cs-CZ" sz="1600" dirty="0"/>
              <a:t>Z hlediska ekonomické podstaty komisionář nenese prospěch a podnikatelská rizika související s realizovanou transakcí a jeho odpovědnost je omezena na poskytnutí komisionářské služby s odbornou péčí a v zájmu komitenta. Samotná transakce tak pro komisionáře nemůže představovat výnos, jeho výnosem je pouze sjednaná komisní odměna. V opačném případě by došlo k nesprávnému nadhodnocení jím dosahovaných tržeb.</a:t>
            </a:r>
          </a:p>
          <a:p>
            <a:pPr lvl="1"/>
            <a:r>
              <a:rPr lang="cs-CZ" sz="1600" dirty="0"/>
              <a:t>Odlišný, byť plně opodstatněný způsob zachycení komisionářských transakcí v daňových dokladech pro potřeby zákona o DPH, nemůže změnit výše uvedené závěry pro účetní zachycení výše uvedených transakcí v účetnictví a účetních závěrkách.</a:t>
            </a:r>
            <a:endParaRPr lang="en-GB" sz="16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11</a:t>
            </a:fld>
            <a:endParaRPr lang="cs-CZ" dirty="0"/>
          </a:p>
        </p:txBody>
      </p:sp>
    </p:spTree>
    <p:extLst>
      <p:ext uri="{BB962C8B-B14F-4D97-AF65-F5344CB8AC3E}">
        <p14:creationId xmlns:p14="http://schemas.microsoft.com/office/powerpoint/2010/main" val="9211995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686800" cy="671136"/>
          </a:xfrm>
        </p:spPr>
        <p:txBody>
          <a:bodyPr vert="horz" lIns="91440" tIns="45720" rIns="91440" bIns="45720" rtlCol="0" anchor="ctr">
            <a:noAutofit/>
          </a:bodyPr>
          <a:lstStyle/>
          <a:p>
            <a:r>
              <a:rPr lang="cs-CZ" altLang="cs-CZ" sz="2800" b="1" dirty="0">
                <a:cs typeface="Arial" charset="0"/>
              </a:rPr>
              <a:t>I-08 Sociální fond a účtování o fondech tvořených ze zisku</a:t>
            </a:r>
            <a:endParaRPr lang="en-GB" sz="2800" b="1" dirty="0">
              <a:cs typeface="Arial" charset="0"/>
            </a:endParaRPr>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052736"/>
            <a:ext cx="8686800" cy="5328592"/>
          </a:xfrm>
        </p:spPr>
        <p:txBody>
          <a:bodyPr>
            <a:normAutofit fontScale="62500" lnSpcReduction="20000"/>
          </a:bodyPr>
          <a:lstStyle/>
          <a:p>
            <a:r>
              <a:rPr lang="cs-CZ" b="1" dirty="0"/>
              <a:t>Popis problému</a:t>
            </a:r>
          </a:p>
          <a:p>
            <a:pPr lvl="1"/>
            <a:r>
              <a:rPr lang="cs-CZ" dirty="0"/>
              <a:t>V praxi může docházet ke směšování statutárních fondů tvořených ze zisku dle stanov společnosti a závazků společnosti, vyplývajících z kolektivní smlouvy či jiných dohod. </a:t>
            </a:r>
          </a:p>
          <a:p>
            <a:pPr lvl="2"/>
            <a:r>
              <a:rPr lang="cs-CZ" dirty="0"/>
              <a:t>Nejčastěji se jedná o tzv. „sociální fond“ nebo o „fond odměn“. Pod těmito pojmy se však nechápe fond v pojetí obchodního zákoníku, ale rozumí se tím objem prostředků, které se společnost zavázala, či které plánuje vynaložit na daný účel. </a:t>
            </a:r>
          </a:p>
          <a:p>
            <a:pPr lvl="2"/>
            <a:r>
              <a:rPr lang="cs-CZ" dirty="0"/>
              <a:t>V takových případech existuje riziko nesprávného vykazování těchto závazků mezi složkami vlastního kapitálu společnosti nebo může být srovnatelnost účetní závěrky ovlivněna metodikou účtování.</a:t>
            </a:r>
          </a:p>
          <a:p>
            <a:r>
              <a:rPr lang="cs-CZ" b="1" dirty="0"/>
              <a:t>Řešení</a:t>
            </a:r>
          </a:p>
          <a:p>
            <a:pPr lvl="1"/>
            <a:r>
              <a:rPr lang="cs-CZ" dirty="0"/>
              <a:t>Společnost by měla při účtování postupovat v souladu se svými statutárními dokumenty, případně jinými smlouvami a dokumenty, které ji k pokrytí sociálních potřeb zaměstnanců zavazují.</a:t>
            </a:r>
          </a:p>
          <a:p>
            <a:pPr lvl="1"/>
            <a:r>
              <a:rPr lang="cs-CZ" dirty="0"/>
              <a:t>Lze použít dva postupy účtování sociálního fondu</a:t>
            </a:r>
            <a:endParaRPr lang="cs-CZ" sz="6200" dirty="0"/>
          </a:p>
          <a:p>
            <a:pPr lvl="2"/>
            <a:r>
              <a:rPr lang="cs-CZ" dirty="0"/>
              <a:t>Výsledkové účtování sociálního fondu</a:t>
            </a:r>
          </a:p>
          <a:p>
            <a:pPr lvl="2"/>
            <a:r>
              <a:rPr lang="cs-CZ" dirty="0"/>
              <a:t>Bilanční účtování sociálního fondu</a:t>
            </a:r>
          </a:p>
          <a:p>
            <a:r>
              <a:rPr lang="cs-CZ" b="1" dirty="0"/>
              <a:t>Zdůvodnění</a:t>
            </a:r>
          </a:p>
          <a:p>
            <a:pPr lvl="1"/>
            <a:r>
              <a:rPr lang="cs-CZ" dirty="0"/>
              <a:t>Platné předpisy se popsanými problémy výslovně nezabývají. Řešení navazuje především na ČUS č. 019 – „Náklady a výnosy“ a příslušná ustanovení Obchodního zákoníku.</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12</a:t>
            </a:fld>
            <a:endParaRPr lang="cs-CZ" dirty="0"/>
          </a:p>
        </p:txBody>
      </p:sp>
    </p:spTree>
    <p:extLst>
      <p:ext uri="{BB962C8B-B14F-4D97-AF65-F5344CB8AC3E}">
        <p14:creationId xmlns:p14="http://schemas.microsoft.com/office/powerpoint/2010/main" val="67207453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599128"/>
          </a:xfrm>
        </p:spPr>
        <p:txBody>
          <a:bodyPr>
            <a:noAutofit/>
          </a:bodyPr>
          <a:lstStyle/>
          <a:p>
            <a:r>
              <a:rPr lang="cs-CZ" altLang="cs-CZ" sz="2800" b="1" dirty="0">
                <a:cs typeface="Arial" charset="0"/>
              </a:rPr>
              <a:t>I-09 Odložená daň – první vykázání</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980729"/>
            <a:ext cx="8579296" cy="5688632"/>
          </a:xfrm>
        </p:spPr>
        <p:txBody>
          <a:bodyPr>
            <a:normAutofit fontScale="55000" lnSpcReduction="20000"/>
          </a:bodyPr>
          <a:lstStyle/>
          <a:p>
            <a:r>
              <a:rPr lang="cs-CZ" b="1" dirty="0"/>
              <a:t>Popis problému</a:t>
            </a:r>
          </a:p>
          <a:p>
            <a:pPr lvl="1"/>
            <a:r>
              <a:rPr lang="cs-CZ" dirty="0"/>
              <a:t>Otázka je, zda se jedná v běžném období o „</a:t>
            </a:r>
            <a:r>
              <a:rPr lang="cs-CZ" i="1" dirty="0"/>
              <a:t>první rok ú</a:t>
            </a:r>
            <a:r>
              <a:rPr lang="cs-CZ" dirty="0"/>
              <a:t>č</a:t>
            </a:r>
            <a:r>
              <a:rPr lang="cs-CZ" i="1" dirty="0"/>
              <a:t>tování odložené</a:t>
            </a:r>
            <a:r>
              <a:rPr lang="cs-CZ" dirty="0"/>
              <a:t> </a:t>
            </a:r>
            <a:r>
              <a:rPr lang="cs-CZ" i="1" dirty="0"/>
              <a:t>dan</a:t>
            </a:r>
            <a:r>
              <a:rPr lang="cs-CZ" dirty="0"/>
              <a:t>ě</a:t>
            </a:r>
            <a:r>
              <a:rPr lang="cs-CZ" i="1" dirty="0"/>
              <a:t>“ </a:t>
            </a:r>
            <a:r>
              <a:rPr lang="cs-CZ" dirty="0"/>
              <a:t>v případě, kdy byl</a:t>
            </a:r>
            <a:r>
              <a:rPr lang="cs-CZ" i="1" dirty="0"/>
              <a:t> </a:t>
            </a:r>
            <a:r>
              <a:rPr lang="cs-CZ" dirty="0"/>
              <a:t>český účetní standard o odložené dani zaveden v dané</a:t>
            </a:r>
            <a:r>
              <a:rPr lang="cs-CZ" i="1" dirty="0"/>
              <a:t> </a:t>
            </a:r>
            <a:r>
              <a:rPr lang="cs-CZ" dirty="0"/>
              <a:t>účetní jednotce již před jedním nebo i více účetními obdobími, ale:</a:t>
            </a:r>
          </a:p>
          <a:p>
            <a:pPr lvl="2"/>
            <a:r>
              <a:rPr lang="cs-CZ" dirty="0"/>
              <a:t>odložená daňová pohledávka nebyla po celou dobu od zavedení standardu vykazována v rozvaze z důvodu její nerealizovatelnosti a v běžném období byla tato pohledávka poprvé uznána jako aktivum a musí být vykázána;</a:t>
            </a:r>
          </a:p>
          <a:p>
            <a:pPr lvl="2"/>
            <a:r>
              <a:rPr lang="cs-CZ" dirty="0"/>
              <a:t>odložená daňová pohledávka nebyla po celou dobu od zavedení standardu vykazována v rozvaze z důvodu její nerealizovatelnosti a v běžném přešla pohledávka do závazku, který musí být vykázán;</a:t>
            </a:r>
          </a:p>
          <a:p>
            <a:pPr lvl="2"/>
            <a:r>
              <a:rPr lang="cs-CZ" dirty="0"/>
              <a:t>po jednom nebo i více účetních období, kdy byla odložená daň řádně vykazována v rozvaze účetní jednotky, bylo její vykazování přerušeno na jedno nebo i více období, protože účetní jednotka došla k názoru, že výsledná odložená daňová pohledávka není realizovatelná. V běžném období však tento názor změnila a došla k názoru, že má být tato pohledávka uznána jako aktivum nebo má být vykázán odložený daňový závazek.</a:t>
            </a:r>
          </a:p>
          <a:p>
            <a:r>
              <a:rPr lang="cs-CZ" b="1" dirty="0"/>
              <a:t>Řešení</a:t>
            </a:r>
          </a:p>
          <a:p>
            <a:pPr lvl="1"/>
            <a:r>
              <a:rPr lang="cs-CZ" dirty="0"/>
              <a:t>Nevykázání odložené daňové pohledávky v rozvaze pro její nerealizovatelnost, </a:t>
            </a:r>
            <a:r>
              <a:rPr lang="cs-CZ" dirty="0" err="1"/>
              <a:t>znovuvykázání</a:t>
            </a:r>
            <a:r>
              <a:rPr lang="cs-CZ" dirty="0"/>
              <a:t> odložené daňové pohledávky po přerušení jejího vykazování, které nastalo pro její nerealizovatelnost, vykázání daňového závazku po jednom nebo více období, kdy nebyla vykazována odložená daňová pohledávka z důvodu její nerealizovatelnosti nebo vykázání odložené daňové pohledávky až po jednom nebo i více obdobích od zavedení ČÚS 003, ve který nebyla odložená daňová pohledávka vykazována z důvodu její nerealizovatelnosti, se nepovažuje za změnu metody ale za změnu odhadu.</a:t>
            </a:r>
          </a:p>
          <a:p>
            <a:pPr lvl="1"/>
            <a:r>
              <a:rPr lang="cs-CZ" dirty="0"/>
              <a:t>Dopady změn odhadů jsou vykazovány do výsledku hospodaření vždy v běžném období, ve kterém ke změně odhadu došlo, a nikdy se nevykazují retrospektivně, tj. ve vlastním kapitálu.</a:t>
            </a:r>
          </a:p>
          <a:p>
            <a:r>
              <a:rPr lang="cs-CZ" b="1" dirty="0"/>
              <a:t>Zdůvodnění</a:t>
            </a:r>
          </a:p>
          <a:p>
            <a:pPr lvl="1"/>
            <a:r>
              <a:rPr lang="cs-CZ" dirty="0"/>
              <a:t>Za změnu metody se považuje pouze dopad odložené daně v prvním roce jejího účtování (a vykazování v rozvaze) a v případě změny způsobu jejího výpočtu.</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13</a:t>
            </a:fld>
            <a:endParaRPr lang="cs-CZ" dirty="0"/>
          </a:p>
        </p:txBody>
      </p:sp>
    </p:spTree>
    <p:extLst>
      <p:ext uri="{BB962C8B-B14F-4D97-AF65-F5344CB8AC3E}">
        <p14:creationId xmlns:p14="http://schemas.microsoft.com/office/powerpoint/2010/main" val="406809340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579296" cy="935341"/>
          </a:xfrm>
        </p:spPr>
        <p:txBody>
          <a:bodyPr>
            <a:noAutofit/>
          </a:bodyPr>
          <a:lstStyle/>
          <a:p>
            <a:r>
              <a:rPr lang="cs-CZ" altLang="cs-CZ" sz="2800" b="1" dirty="0">
                <a:cs typeface="Arial" charset="0"/>
              </a:rPr>
              <a:t>I-10 Okamžik účtování o pohledávce z titulu příslušenství k pohledávce u věřitele</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484783"/>
            <a:ext cx="8579296" cy="5184577"/>
          </a:xfrm>
        </p:spPr>
        <p:txBody>
          <a:bodyPr>
            <a:normAutofit fontScale="62500" lnSpcReduction="20000"/>
          </a:bodyPr>
          <a:lstStyle/>
          <a:p>
            <a:r>
              <a:rPr lang="cs-CZ" b="1" dirty="0"/>
              <a:t>Popis problému</a:t>
            </a:r>
          </a:p>
          <a:p>
            <a:pPr lvl="1"/>
            <a:r>
              <a:rPr lang="cs-CZ" dirty="0"/>
              <a:t>Na základě smluv o postoupení pohledávek jsou postupovány i pohledávky po lhůtě splatnosti, v některých případech je zároveň postupováno příslušenství, tedy i právo na uplatnění úroků, poplatků z prodlení a dalších smluvních sankcí za dobu, kdy byl vlastníkem pohledávky postupitel. V praxi vzniká otázka:</a:t>
            </a:r>
          </a:p>
          <a:p>
            <a:pPr lvl="2"/>
            <a:r>
              <a:rPr lang="cs-CZ" dirty="0"/>
              <a:t>kdy účtovat o vzniku pohledávky z titulu příslušenství a o jejím postoupení</a:t>
            </a:r>
          </a:p>
          <a:p>
            <a:pPr lvl="2"/>
            <a:r>
              <a:rPr lang="cs-CZ" dirty="0"/>
              <a:t>jak ocenit pohledávku z titulu příslušenství</a:t>
            </a:r>
          </a:p>
          <a:p>
            <a:pPr lvl="2"/>
            <a:r>
              <a:rPr lang="cs-CZ" dirty="0"/>
              <a:t>zda je ke dni postoupení třeba vyčíslit úrok, poplatek z prodlení a další smluvní sankce a účtovat o nich.</a:t>
            </a:r>
          </a:p>
          <a:p>
            <a:r>
              <a:rPr lang="cs-CZ" b="1" dirty="0"/>
              <a:t>Řešení</a:t>
            </a:r>
          </a:p>
          <a:p>
            <a:pPr lvl="1"/>
            <a:r>
              <a:rPr lang="cs-CZ" dirty="0"/>
              <a:t>Věřitel účtuje v rozsahu, v jakém je oprávněn příslušenství požadovat a současně má v úmyslu toto právo uplatnit, přičemž z hlediska ocenění pohledávky z příslušenství je nutné, aby celková hodnota pohledávky s příslušenstvím nepřevýšila částku, kterou lze při dostatečné míře jistoty od dlužníka získat.</a:t>
            </a:r>
          </a:p>
          <a:p>
            <a:pPr lvl="1"/>
            <a:r>
              <a:rPr lang="cs-CZ" dirty="0"/>
              <a:t>O závazku z titulu příslušenství na vrub provozních nákladů se doporučuje, aby účetní jednotka účtovala ke dni, kdy bylo uplatněno právo věřitele požadovat příslušenství, příslušenství věřitel vyčíslil a sdělil svůj požadavek dlužníkovi.</a:t>
            </a:r>
          </a:p>
          <a:p>
            <a:r>
              <a:rPr lang="cs-CZ" b="1" dirty="0"/>
              <a:t>Zdůvodnění</a:t>
            </a:r>
          </a:p>
          <a:p>
            <a:pPr lvl="1"/>
            <a:r>
              <a:rPr lang="cs-CZ" dirty="0"/>
              <a:t>V souladu se soukromým právem je plně v dispozici věřitele, zda po dlužníkovi plnění z titulu příslušenství bude či nebude požadovat, to je obvykle závislé na bonitě dlužníka.</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14</a:t>
            </a:fld>
            <a:endParaRPr lang="cs-CZ" dirty="0"/>
          </a:p>
        </p:txBody>
      </p:sp>
    </p:spTree>
    <p:extLst>
      <p:ext uri="{BB962C8B-B14F-4D97-AF65-F5344CB8AC3E}">
        <p14:creationId xmlns:p14="http://schemas.microsoft.com/office/powerpoint/2010/main" val="42699771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671136"/>
          </a:xfrm>
        </p:spPr>
        <p:txBody>
          <a:bodyPr>
            <a:noAutofit/>
          </a:bodyPr>
          <a:lstStyle/>
          <a:p>
            <a:r>
              <a:rPr lang="cs-CZ" altLang="cs-CZ" sz="2800" b="1" dirty="0">
                <a:cs typeface="Arial" charset="0"/>
              </a:rPr>
              <a:t>I-12 Faktoring	 </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908720"/>
            <a:ext cx="8686832" cy="5688632"/>
          </a:xfrm>
        </p:spPr>
        <p:txBody>
          <a:bodyPr>
            <a:normAutofit lnSpcReduction="10000"/>
          </a:bodyPr>
          <a:lstStyle/>
          <a:p>
            <a:r>
              <a:rPr lang="cs-CZ" sz="1600" b="1" dirty="0"/>
              <a:t>Popis problému</a:t>
            </a:r>
          </a:p>
          <a:p>
            <a:pPr lvl="1"/>
            <a:r>
              <a:rPr lang="cs-CZ" sz="1400" dirty="0"/>
              <a:t>Faktoring není v našem právním systému definován</a:t>
            </a:r>
            <a:br>
              <a:rPr lang="cs-CZ" sz="1400" dirty="0"/>
            </a:br>
            <a:r>
              <a:rPr lang="cs-CZ" sz="1400" dirty="0"/>
              <a:t>ani speciálně upraven účetním či daňovým předpisem. Konkrétních forem faktoringu je celá řada v závislosti na smluvním ujednání.</a:t>
            </a:r>
          </a:p>
          <a:p>
            <a:pPr lvl="1"/>
            <a:r>
              <a:rPr lang="cs-CZ" sz="1400" dirty="0"/>
              <a:t>Zobrazení faktoringové transakce v účetnictví</a:t>
            </a:r>
            <a:br>
              <a:rPr lang="cs-CZ" sz="1400" dirty="0"/>
            </a:br>
            <a:r>
              <a:rPr lang="cs-CZ" sz="1400" dirty="0"/>
              <a:t>může být zásadně pouze dvojí </a:t>
            </a:r>
          </a:p>
          <a:p>
            <a:pPr lvl="2"/>
            <a:r>
              <a:rPr lang="cs-CZ" sz="1200" dirty="0"/>
              <a:t>rozvahově (tj. pouze na úrovni zúčtovacích</a:t>
            </a:r>
            <a:br>
              <a:rPr lang="cs-CZ" sz="1200" dirty="0"/>
            </a:br>
            <a:r>
              <a:rPr lang="cs-CZ" sz="1200" dirty="0"/>
              <a:t>vztahů), nebo </a:t>
            </a:r>
          </a:p>
          <a:p>
            <a:pPr lvl="2"/>
            <a:r>
              <a:rPr lang="cs-CZ" sz="1200" dirty="0"/>
              <a:t>výsledkově (jako prodej pohledávky).</a:t>
            </a:r>
          </a:p>
          <a:p>
            <a:r>
              <a:rPr lang="cs-CZ" sz="1600" b="1" dirty="0"/>
              <a:t>Řešení</a:t>
            </a:r>
          </a:p>
          <a:p>
            <a:pPr lvl="1"/>
            <a:r>
              <a:rPr lang="cs-CZ" sz="1400" dirty="0"/>
              <a:t>Rozvahový přístup zvolí účetní jednotka v případě předání pohledávek ke správě. Jedná se o situace, kdy jsou poskytovány pouze služby, pohledávky (jejich vlastnictví) nepřechází na faktora. Jedná se tedy o služby poskytované při vymáhání a správě portfolia pohledávek, které současně znamenají určitou formu financování s cílem zabezpečení likvidity účetní jednotky. Nejedná se tedy o postoupení pohledávek, ale o předání pohledávek ke správě</a:t>
            </a:r>
            <a:endParaRPr lang="cs-CZ" sz="3200" dirty="0"/>
          </a:p>
          <a:p>
            <a:pPr lvl="1"/>
            <a:r>
              <a:rPr lang="cs-CZ" sz="1400" dirty="0"/>
              <a:t>Výsledkový přístup zvolí účetní jednotka v případě postoupení pohledávek, kdy faktoringová společnost pohledávky skutečně nakoupí a v souladu se smlouvou dochází též k přechodu vlastnictví k pohledávkám.</a:t>
            </a:r>
            <a:br>
              <a:rPr lang="cs-CZ" sz="1400" dirty="0"/>
            </a:br>
            <a:r>
              <a:rPr lang="cs-CZ" sz="1400" dirty="0"/>
              <a:t>Dochází přitom ke změně věřitele, klient již není věřitelem původního odběratele, ale stává se věřitelem</a:t>
            </a:r>
            <a:br>
              <a:rPr lang="cs-CZ" sz="1400" dirty="0"/>
            </a:br>
            <a:r>
              <a:rPr lang="cs-CZ" sz="1400" dirty="0"/>
              <a:t>faktora z titulu prodeje pohledávky a zároveň jeho dlužníkem z titulu poskytnutého úvěru. Pohledávka se tak stala vlastnictvím faktora, který je nyní věřitelem původního dlužníka, aniž by měl klient s touto pohledávkou již cokoliv společného.</a:t>
            </a:r>
          </a:p>
          <a:p>
            <a:r>
              <a:rPr lang="cs-CZ" sz="1600" b="1" dirty="0"/>
              <a:t>Zdůvodnění</a:t>
            </a:r>
          </a:p>
          <a:p>
            <a:pPr lvl="1"/>
            <a:r>
              <a:rPr lang="cs-CZ" sz="1400" dirty="0"/>
              <a:t>Faktoring je finanční služba, která může mít jak charakter spravování pohledávek, tak charakter prodeje pohledávek současně s cílem financování klienta. </a:t>
            </a:r>
          </a:p>
          <a:p>
            <a:pPr lvl="1"/>
            <a:r>
              <a:rPr lang="cs-CZ" sz="1400" dirty="0"/>
              <a:t>Míra převzetí rizika za dobytnost pohledávek faktorem může být různá, závisí vždy na konkrétní smlouvě.</a:t>
            </a:r>
          </a:p>
          <a:p>
            <a:pPr lvl="1"/>
            <a:r>
              <a:rPr lang="cs-CZ" sz="1400" dirty="0"/>
              <a:t>Účetní jednotka při faktoringu účtuje v závislosti na tom, o jakou formu faktoringu se jedná. </a:t>
            </a:r>
            <a:endParaRPr lang="en-GB" sz="14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15</a:t>
            </a:fld>
            <a:endParaRPr lang="cs-CZ" dirty="0"/>
          </a:p>
        </p:txBody>
      </p:sp>
    </p:spTree>
    <p:extLst>
      <p:ext uri="{BB962C8B-B14F-4D97-AF65-F5344CB8AC3E}">
        <p14:creationId xmlns:p14="http://schemas.microsoft.com/office/powerpoint/2010/main" val="157782786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579296" cy="935341"/>
          </a:xfrm>
        </p:spPr>
        <p:txBody>
          <a:bodyPr>
            <a:noAutofit/>
          </a:bodyPr>
          <a:lstStyle/>
          <a:p>
            <a:r>
              <a:rPr lang="cs-CZ" altLang="cs-CZ" sz="2800" b="1" dirty="0">
                <a:cs typeface="Arial" charset="0"/>
              </a:rPr>
              <a:t>I-13 Účtování související s paušálními náhradami odpovědnosti za kvalitu dodávek</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412775"/>
            <a:ext cx="8579296" cy="5107483"/>
          </a:xfrm>
        </p:spPr>
        <p:txBody>
          <a:bodyPr>
            <a:normAutofit fontScale="92500"/>
          </a:bodyPr>
          <a:lstStyle/>
          <a:p>
            <a:r>
              <a:rPr lang="cs-CZ" sz="2000" b="1" dirty="0"/>
              <a:t>Popis problému</a:t>
            </a:r>
          </a:p>
          <a:p>
            <a:pPr lvl="1"/>
            <a:r>
              <a:rPr lang="cs-CZ" sz="1600" dirty="0"/>
              <a:t>Odběratel může, pokud to zákon nezakazuje, souhlasit s tím,</a:t>
            </a:r>
            <a:br>
              <a:rPr lang="cs-CZ" sz="1600" dirty="0"/>
            </a:br>
            <a:r>
              <a:rPr lang="cs-CZ" sz="1600" dirty="0"/>
              <a:t>že se vzdá budoucí možnosti uplatňovat od dodavatele bezplatné odstranění vad či poskytnutí náhrad za vady uskutečněných dodávek zboží, výrobků, prací nebo služeb (dále jen dodávek), které se vyskytnou během zákonem stanovené záruční doby. Namísto toho mu dodavatel uhradí určitou, předem sjednanou hodnotu, která se obvykle nazývá záruční (nebo garanční) paušál a zároveň se rovněž vzdává vlastnického práva na vadné věci, které by mu jinak vzniklo.</a:t>
            </a:r>
          </a:p>
          <a:p>
            <a:pPr lvl="1"/>
            <a:r>
              <a:rPr lang="cs-CZ" sz="1600" dirty="0"/>
              <a:t>Otázkou je, jak zaúčtovat a vykázat takové záruční paušály.</a:t>
            </a:r>
          </a:p>
          <a:p>
            <a:r>
              <a:rPr lang="cs-CZ" sz="2000" b="1" dirty="0"/>
              <a:t>Řešení</a:t>
            </a:r>
          </a:p>
          <a:p>
            <a:pPr lvl="1"/>
            <a:r>
              <a:rPr lang="cs-CZ" sz="1600" dirty="0"/>
              <a:t>Dodavatel účtuje tak, aby náklad na poskytnutý záruční paušál byl zaúčtován do téhož období, do kterého byly zaúčtovány výnosy, ke kterým se tento paušál váže.</a:t>
            </a:r>
          </a:p>
          <a:p>
            <a:pPr lvl="1"/>
            <a:r>
              <a:rPr lang="cs-CZ" sz="1600" dirty="0"/>
              <a:t>Odběratel při obdržení záručního paušálu, bez ohledu na konkrétní formu a dobu jeho vypořádání, výnos časově rozlišuje po dobu platnosti záruky jako výnos příštích období.</a:t>
            </a:r>
          </a:p>
          <a:p>
            <a:r>
              <a:rPr lang="cs-CZ" sz="2000" b="1" dirty="0"/>
              <a:t>Zdůvodnění</a:t>
            </a:r>
          </a:p>
          <a:p>
            <a:pPr lvl="1"/>
            <a:r>
              <a:rPr lang="cs-CZ" sz="1600" dirty="0"/>
              <a:t>Protože dodavatel zná hodnotu svého závazku nejpozději při dodávce, nevytváří rezervu, ale tento známý náklad zúčtuje tak, aby jím bylo zatíženo účetní období, v kterém byl zúčtován výnos z</a:t>
            </a:r>
            <a:br>
              <a:rPr lang="cs-CZ" sz="1600" dirty="0"/>
            </a:br>
            <a:r>
              <a:rPr lang="cs-CZ" sz="1600" dirty="0"/>
              <a:t>dodávky. To platí i tehdy, když dodavatel tento záruční paušál neposkytuje v penězích ale naturálně.</a:t>
            </a:r>
          </a:p>
          <a:p>
            <a:pPr lvl="1"/>
            <a:r>
              <a:rPr lang="cs-CZ" sz="1600" dirty="0"/>
              <a:t>Vzhledem k tomu, že odběratel má riziko po celou dodavatelem poskytnutou záruční dobu, musí, přijatý či smluvený záruční paušál časově rozlišit po celou tuto dobu.</a:t>
            </a:r>
            <a:endParaRPr lang="cs-CZ" sz="40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16</a:t>
            </a:fld>
            <a:endParaRPr lang="cs-CZ" dirty="0"/>
          </a:p>
        </p:txBody>
      </p:sp>
    </p:spTree>
    <p:extLst>
      <p:ext uri="{BB962C8B-B14F-4D97-AF65-F5344CB8AC3E}">
        <p14:creationId xmlns:p14="http://schemas.microsoft.com/office/powerpoint/2010/main" val="19777642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651304" cy="671136"/>
          </a:xfrm>
        </p:spPr>
        <p:txBody>
          <a:bodyPr>
            <a:noAutofit/>
          </a:bodyPr>
          <a:lstStyle/>
          <a:p>
            <a:r>
              <a:rPr lang="cs-CZ" altLang="cs-CZ" sz="2600" b="1" dirty="0">
                <a:cs typeface="Arial" charset="0"/>
              </a:rPr>
              <a:t>I-14 Okamžik vykázání nároku na přijetí nebo vrácení dotace</a:t>
            </a:r>
            <a:endParaRPr lang="en-GB" sz="26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196752"/>
            <a:ext cx="8507288" cy="5323507"/>
          </a:xfrm>
        </p:spPr>
        <p:txBody>
          <a:bodyPr>
            <a:normAutofit lnSpcReduction="10000"/>
          </a:bodyPr>
          <a:lstStyle/>
          <a:p>
            <a:r>
              <a:rPr lang="cs-CZ" sz="2000" b="1" dirty="0"/>
              <a:t>Popis problému</a:t>
            </a:r>
          </a:p>
          <a:p>
            <a:pPr lvl="1"/>
            <a:r>
              <a:rPr lang="cs-CZ" sz="1600" dirty="0"/>
              <a:t>Při získávání dotací mohou na straně příjemce dotace vznikat následující otázky a pochybnosti:</a:t>
            </a:r>
            <a:endParaRPr lang="cs-CZ" sz="3600" dirty="0"/>
          </a:p>
          <a:p>
            <a:pPr lvl="2"/>
            <a:r>
              <a:rPr lang="cs-CZ" sz="1400" dirty="0"/>
              <a:t>zda a kdy se má vykazovat pohledávka z titulu</a:t>
            </a:r>
            <a:br>
              <a:rPr lang="cs-CZ" sz="1400" dirty="0"/>
            </a:br>
            <a:r>
              <a:rPr lang="cs-CZ" sz="1400" dirty="0"/>
              <a:t>nároku na přijetí dotace;</a:t>
            </a:r>
            <a:endParaRPr lang="cs-CZ" sz="3600" dirty="0"/>
          </a:p>
          <a:p>
            <a:pPr lvl="2"/>
            <a:r>
              <a:rPr lang="cs-CZ" sz="1400" dirty="0"/>
              <a:t>zda a kdy se má vykázat závazek z titulu</a:t>
            </a:r>
            <a:br>
              <a:rPr lang="cs-CZ" sz="1400" dirty="0"/>
            </a:br>
            <a:r>
              <a:rPr lang="cs-CZ" sz="1400" dirty="0"/>
              <a:t>povinnosti vrátit dotaci.</a:t>
            </a:r>
            <a:endParaRPr lang="cs-CZ" sz="3600" dirty="0"/>
          </a:p>
          <a:p>
            <a:r>
              <a:rPr lang="cs-CZ" sz="2000" b="1" dirty="0"/>
              <a:t>Řešení</a:t>
            </a:r>
          </a:p>
          <a:p>
            <a:pPr lvl="1"/>
            <a:r>
              <a:rPr lang="cs-CZ" sz="1600" dirty="0"/>
              <a:t>Dotace se vykazuje tak, aby byl dodržen akruální princip jejího vykázán, a proto není pro vykázání dotace důležité, kdy byla finančně vypořádána, ale rozhodující je okamžik, v kterém se proces jejího schvalování dostane do takové fáze, kdy je její poskytnutí nepochybné.</a:t>
            </a:r>
          </a:p>
          <a:p>
            <a:pPr lvl="1"/>
            <a:r>
              <a:rPr lang="cs-CZ" sz="1600" dirty="0"/>
              <a:t>Pokud účetní jednotka nesplní nebo poruší podmínky poskytnutí dotace takovým způsobem, že jí vznikne povinnost zcela nebo částečně dotaci vrátit, pak vykáže k datu, kdy vznik této povinnosti zjistila, závazek z titulu povinnosti dotaci vrátit.</a:t>
            </a:r>
          </a:p>
          <a:p>
            <a:r>
              <a:rPr lang="cs-CZ" sz="2000" b="1" dirty="0"/>
              <a:t>Zdůvodnění</a:t>
            </a:r>
          </a:p>
          <a:p>
            <a:pPr lvl="1"/>
            <a:r>
              <a:rPr lang="cs-CZ" sz="1600" dirty="0"/>
              <a:t>Na poskytnutí dotace není obvykle právní nárok, a proto je pro vykázání pohledávky z titulu dotace rozhodující okamžik, v kterém se proces jejího schvalování dostane do takové fáze, kdy je její poskytnutí nepochybné.</a:t>
            </a:r>
          </a:p>
          <a:p>
            <a:pPr lvl="1"/>
            <a:r>
              <a:rPr lang="cs-CZ" sz="1600" dirty="0"/>
              <a:t>Stejná zásada platí i v případě vykázání závazku z titulu povinnosti vrátit dotaci, pokud je nepochybné, že dotace musí být vrácena a nelze se této povinnosti objektivně vyhnout.</a:t>
            </a:r>
            <a:endParaRPr lang="en-GB" sz="16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17</a:t>
            </a:fld>
            <a:endParaRPr lang="cs-CZ" dirty="0"/>
          </a:p>
        </p:txBody>
      </p:sp>
    </p:spTree>
    <p:extLst>
      <p:ext uri="{BB962C8B-B14F-4D97-AF65-F5344CB8AC3E}">
        <p14:creationId xmlns:p14="http://schemas.microsoft.com/office/powerpoint/2010/main" val="29373950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579296" cy="554504"/>
          </a:xfrm>
        </p:spPr>
        <p:txBody>
          <a:bodyPr>
            <a:noAutofit/>
          </a:bodyPr>
          <a:lstStyle/>
          <a:p>
            <a:r>
              <a:rPr lang="cs-CZ" altLang="cs-CZ" sz="2800" b="1" dirty="0">
                <a:cs typeface="Arial" charset="0"/>
              </a:rPr>
              <a:t>I-15 Zúčtování nevyplacených přiznaných podílů na zisku</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052736"/>
            <a:ext cx="8579296" cy="5544616"/>
          </a:xfrm>
        </p:spPr>
        <p:txBody>
          <a:bodyPr>
            <a:normAutofit fontScale="62500" lnSpcReduction="20000"/>
          </a:bodyPr>
          <a:lstStyle/>
          <a:p>
            <a:r>
              <a:rPr lang="cs-CZ" b="1" dirty="0"/>
              <a:t>Popis problému</a:t>
            </a:r>
          </a:p>
          <a:p>
            <a:pPr lvl="1"/>
            <a:r>
              <a:rPr lang="cs-CZ" dirty="0"/>
              <a:t>V souvislosti s promlčením nároku na výplatu dividend přiznaných rozhodnutím valné hromady vzniká otázka:</a:t>
            </a:r>
          </a:p>
          <a:p>
            <a:pPr lvl="2"/>
            <a:r>
              <a:rPr lang="cs-CZ" dirty="0"/>
              <a:t>po jakou dobu má účetní jednotka závazek představující</a:t>
            </a:r>
            <a:br>
              <a:rPr lang="cs-CZ" dirty="0"/>
            </a:br>
            <a:r>
              <a:rPr lang="cs-CZ" dirty="0"/>
              <a:t>nárok akcionáře na výplatu dividend vykazovat v rozvaze, </a:t>
            </a:r>
          </a:p>
          <a:p>
            <a:pPr lvl="2"/>
            <a:r>
              <a:rPr lang="cs-CZ" dirty="0"/>
              <a:t>jak zaúčtovat případné zrušení tohoto závazku z rozvahy (například v případě promlčení).</a:t>
            </a:r>
          </a:p>
          <a:p>
            <a:r>
              <a:rPr lang="cs-CZ" b="1" dirty="0"/>
              <a:t>Řešení</a:t>
            </a:r>
          </a:p>
          <a:p>
            <a:pPr lvl="1"/>
            <a:r>
              <a:rPr lang="cs-CZ" dirty="0"/>
              <a:t>Promlčený závazek z titulu neuplatněného nároku na výplatu dividend se vyřadí z rozvahových účtů souvztažně ve prospěch vlastního</a:t>
            </a:r>
            <a:br>
              <a:rPr lang="cs-CZ" dirty="0"/>
            </a:br>
            <a:r>
              <a:rPr lang="cs-CZ" dirty="0"/>
              <a:t>kapitálu na základě rozhodnutí vedení společnosti.</a:t>
            </a:r>
            <a:endParaRPr lang="cs-CZ" sz="6200" dirty="0"/>
          </a:p>
          <a:p>
            <a:pPr lvl="1"/>
            <a:r>
              <a:rPr lang="cs-CZ" dirty="0"/>
              <a:t>Závazek představující nárok na výplatu dividendy se dále eviduje například v podrozvahové evidenci , protože vyřazením závazku z rozvahových účtů nárok akcionáře na výplatu dividendy nezaniká.</a:t>
            </a:r>
            <a:endParaRPr lang="cs-CZ" sz="6200" dirty="0"/>
          </a:p>
          <a:p>
            <a:r>
              <a:rPr lang="cs-CZ" b="1" dirty="0"/>
              <a:t>Zdůvodnění</a:t>
            </a:r>
          </a:p>
          <a:p>
            <a:pPr lvl="1"/>
            <a:r>
              <a:rPr lang="cs-CZ" dirty="0"/>
              <a:t>Vykazování promlčených  závazků  v rozvaze účetní  jednotky  porušuje věrný a poctivý obraz poskytovaný účetní závěrkou a bezdůvodně zkresluje ukazatele finanční analýzy (zadluženost). Proto by měly být z rozvahy tyto závazky vyřazeny tak, aby však zůstaly v evidenci pro případ, že se akcionář následně o své právo přihlásí a účetní jednotka se mu rozhodne vyhovět a dividendu vyplatit.</a:t>
            </a:r>
          </a:p>
          <a:p>
            <a:pPr lvl="1"/>
            <a:r>
              <a:rPr lang="cs-CZ" dirty="0"/>
              <a:t>Vzhledem k tomu, že dividenda je výplatou vlastního kapitálu, tak se její zrušení vykáže zpět do vlastního kapitálu a ne výsledkově, jako je tomu v případě obchodních a obdobných závazků.</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18</a:t>
            </a:fld>
            <a:endParaRPr lang="cs-CZ" dirty="0"/>
          </a:p>
        </p:txBody>
      </p:sp>
    </p:spTree>
    <p:extLst>
      <p:ext uri="{BB962C8B-B14F-4D97-AF65-F5344CB8AC3E}">
        <p14:creationId xmlns:p14="http://schemas.microsoft.com/office/powerpoint/2010/main" val="95165908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651304" cy="959168"/>
          </a:xfrm>
        </p:spPr>
        <p:txBody>
          <a:bodyPr>
            <a:noAutofit/>
          </a:bodyPr>
          <a:lstStyle/>
          <a:p>
            <a:r>
              <a:rPr lang="cs-CZ" altLang="cs-CZ" sz="2800" b="1" dirty="0">
                <a:cs typeface="Arial" charset="0"/>
              </a:rPr>
              <a:t>I-16 Účtování úplatně nabytého samostatného věcného břemene</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340768"/>
            <a:ext cx="8579296" cy="5328592"/>
          </a:xfrm>
        </p:spPr>
        <p:txBody>
          <a:bodyPr>
            <a:normAutofit fontScale="92500" lnSpcReduction="10000"/>
          </a:bodyPr>
          <a:lstStyle/>
          <a:p>
            <a:r>
              <a:rPr lang="cs-CZ" sz="2400" b="1" dirty="0"/>
              <a:t>Popis problému</a:t>
            </a:r>
          </a:p>
          <a:p>
            <a:pPr lvl="1"/>
            <a:r>
              <a:rPr lang="cs-CZ" sz="2000" dirty="0"/>
              <a:t>Při vzniku věcných břemen pořízených samostatně a za úplatu vzniká otázka: </a:t>
            </a:r>
          </a:p>
          <a:p>
            <a:pPr lvl="2"/>
            <a:r>
              <a:rPr lang="cs-CZ" sz="1600" dirty="0"/>
              <a:t>jak toto věcné břemeno evidovat a vykazovat  v účetnictví u  povinného a u oprávněného  tak, aby uživatel účetních informací z účetní závěrky o této skutečnosti věděl, a </a:t>
            </a:r>
          </a:p>
          <a:p>
            <a:pPr lvl="2"/>
            <a:r>
              <a:rPr lang="cs-CZ" sz="1600" dirty="0"/>
              <a:t>jak ho případně odpisovat, nebo zda úhradu pouze časově rozlišovat.</a:t>
            </a:r>
          </a:p>
          <a:p>
            <a:r>
              <a:rPr lang="cs-CZ" sz="2400" b="1" dirty="0"/>
              <a:t>Řešení</a:t>
            </a:r>
          </a:p>
          <a:p>
            <a:pPr lvl="1"/>
            <a:r>
              <a:rPr lang="cs-CZ" sz="2000" dirty="0"/>
              <a:t>Při úplatném nabytí samostatného věcného břemene se věcné břemeno ocení u oprávněného pořizovací cenou a sleduje se na rozvahovém účtu dlouhodobých aktiv. </a:t>
            </a:r>
          </a:p>
          <a:p>
            <a:pPr lvl="1"/>
            <a:r>
              <a:rPr lang="cs-CZ" sz="2000" dirty="0"/>
              <a:t>U povinného představuje přijatá úhrada za věcné břemeno</a:t>
            </a:r>
            <a:br>
              <a:rPr lang="cs-CZ" sz="2000" dirty="0"/>
            </a:br>
            <a:r>
              <a:rPr lang="cs-CZ" sz="2000" dirty="0"/>
              <a:t>výnos.</a:t>
            </a:r>
          </a:p>
          <a:p>
            <a:pPr lvl="1"/>
            <a:r>
              <a:rPr lang="cs-CZ" sz="2000" dirty="0"/>
              <a:t>Oprávněný toto aktivum po dobu trvání věcného břemene odepisuje a povinný po tuto dobu umořuje časově rozlišený výnos.</a:t>
            </a:r>
          </a:p>
          <a:p>
            <a:r>
              <a:rPr lang="cs-CZ" sz="2400" b="1" dirty="0"/>
              <a:t>Zdůvodnění</a:t>
            </a:r>
          </a:p>
          <a:p>
            <a:pPr lvl="1"/>
            <a:r>
              <a:rPr lang="cs-CZ" sz="2000" dirty="0"/>
              <a:t>Věcné břemeno jako právo u oprávněného vykazuje všechny znaky aktiva: </a:t>
            </a:r>
          </a:p>
          <a:p>
            <a:pPr lvl="2"/>
            <a:r>
              <a:rPr lang="cs-CZ" sz="1600" dirty="0"/>
              <a:t>je výsledkem minulých událostí, </a:t>
            </a:r>
          </a:p>
          <a:p>
            <a:pPr lvl="2"/>
            <a:r>
              <a:rPr lang="cs-CZ" sz="1600" dirty="0"/>
              <a:t>přináší oprávněnému ekonomický prospěch, </a:t>
            </a:r>
          </a:p>
          <a:p>
            <a:pPr lvl="2"/>
            <a:r>
              <a:rPr lang="cs-CZ" sz="1600" dirty="0"/>
              <a:t>při úplatném nabytí je spolehlivě ocenitelné (pořizovací cena).</a:t>
            </a:r>
            <a:endParaRPr lang="en-GB" sz="16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19</a:t>
            </a:fld>
            <a:endParaRPr lang="cs-CZ" dirty="0"/>
          </a:p>
        </p:txBody>
      </p:sp>
    </p:spTree>
    <p:extLst>
      <p:ext uri="{BB962C8B-B14F-4D97-AF65-F5344CB8AC3E}">
        <p14:creationId xmlns:p14="http://schemas.microsoft.com/office/powerpoint/2010/main" val="17779080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42F53739-FC37-4674-AC0E-04B7E7CF9D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946" y="1328818"/>
            <a:ext cx="8457695" cy="4559227"/>
          </a:xfrm>
          <a:prstGeom prst="rect">
            <a:avLst/>
          </a:prstGeom>
          <a:ln>
            <a:noFill/>
          </a:ln>
          <a:effectLst>
            <a:outerShdw blurRad="292100" dist="139700" dir="2700000" algn="tl" rotWithShape="0">
              <a:srgbClr val="333333">
                <a:alpha val="65000"/>
              </a:srgbClr>
            </a:outerShdw>
          </a:effectLst>
        </p:spPr>
      </p:pic>
      <p:sp>
        <p:nvSpPr>
          <p:cNvPr id="4" name="Zástupný symbol pro datum 3">
            <a:extLst>
              <a:ext uri="{FF2B5EF4-FFF2-40B4-BE49-F238E27FC236}">
                <a16:creationId xmlns:a16="http://schemas.microsoft.com/office/drawing/2014/main" id="{99CDC48E-B81B-43AF-868F-65CB1CFA7277}"/>
              </a:ext>
            </a:extLst>
          </p:cNvPr>
          <p:cNvSpPr>
            <a:spLocks noGrp="1"/>
          </p:cNvSpPr>
          <p:nvPr>
            <p:ph type="dt" sz="half" idx="10"/>
          </p:nvPr>
        </p:nvSpPr>
        <p:spPr/>
        <p:txBody>
          <a:bodyPr/>
          <a:lstStyle/>
          <a:p>
            <a:r>
              <a:rPr lang="cs-CZ"/>
              <a:t>13. 1. 2020</a:t>
            </a:r>
          </a:p>
        </p:txBody>
      </p:sp>
      <p:sp>
        <p:nvSpPr>
          <p:cNvPr id="5" name="Zástupný symbol pro zápatí 4">
            <a:extLst>
              <a:ext uri="{FF2B5EF4-FFF2-40B4-BE49-F238E27FC236}">
                <a16:creationId xmlns:a16="http://schemas.microsoft.com/office/drawing/2014/main" id="{721435C2-5B3F-441A-9C43-C174280480EB}"/>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6408F89D-CD8F-4131-882B-F88465DD4C7F}"/>
              </a:ext>
            </a:extLst>
          </p:cNvPr>
          <p:cNvSpPr>
            <a:spLocks noGrp="1"/>
          </p:cNvSpPr>
          <p:nvPr>
            <p:ph type="sldNum" sz="quarter" idx="12"/>
          </p:nvPr>
        </p:nvSpPr>
        <p:spPr/>
        <p:txBody>
          <a:bodyPr/>
          <a:lstStyle/>
          <a:p>
            <a:fld id="{195B43AD-B776-4FBA-B324-CCB161653B13}" type="slidenum">
              <a:rPr lang="cs-CZ" smtClean="0"/>
              <a:pPr/>
              <a:t>2</a:t>
            </a:fld>
            <a:endParaRPr lang="cs-CZ"/>
          </a:p>
        </p:txBody>
      </p:sp>
      <p:sp>
        <p:nvSpPr>
          <p:cNvPr id="9" name="TextovéPole 8">
            <a:extLst>
              <a:ext uri="{FF2B5EF4-FFF2-40B4-BE49-F238E27FC236}">
                <a16:creationId xmlns:a16="http://schemas.microsoft.com/office/drawing/2014/main" id="{8580B4ED-4708-4509-AFD9-FF38D73FB95B}"/>
              </a:ext>
            </a:extLst>
          </p:cNvPr>
          <p:cNvSpPr txBox="1"/>
          <p:nvPr/>
        </p:nvSpPr>
        <p:spPr>
          <a:xfrm>
            <a:off x="35496" y="458596"/>
            <a:ext cx="9144000" cy="523220"/>
          </a:xfrm>
          <a:prstGeom prst="rect">
            <a:avLst/>
          </a:prstGeom>
          <a:noFill/>
        </p:spPr>
        <p:txBody>
          <a:bodyPr wrap="square" rtlCol="0">
            <a:spAutoFit/>
          </a:bodyPr>
          <a:lstStyle/>
          <a:p>
            <a:pPr algn="ctr"/>
            <a:r>
              <a:rPr lang="cs-CZ" sz="2800" dirty="0"/>
              <a:t>Dotazy a ankety k přednášce na </a:t>
            </a:r>
            <a:r>
              <a:rPr lang="cs-CZ" sz="2800" b="1" dirty="0">
                <a:hlinkClick r:id="rId3" action="ppaction://hlinkfile"/>
              </a:rPr>
              <a:t>sli.do</a:t>
            </a:r>
            <a:r>
              <a:rPr lang="cs-CZ" sz="2800" b="1" dirty="0"/>
              <a:t> </a:t>
            </a:r>
            <a:r>
              <a:rPr lang="cs-CZ" sz="2800" dirty="0"/>
              <a:t>kód </a:t>
            </a:r>
            <a:r>
              <a:rPr lang="cs-CZ" sz="2800" b="1" dirty="0"/>
              <a:t>#</a:t>
            </a:r>
            <a:r>
              <a:rPr lang="cs-CZ" sz="2800" b="1" dirty="0" err="1"/>
              <a:t>kdpcr</a:t>
            </a:r>
            <a:endParaRPr lang="cs-CZ" sz="2800" b="1" dirty="0"/>
          </a:p>
        </p:txBody>
      </p:sp>
      <p:sp>
        <p:nvSpPr>
          <p:cNvPr id="10" name="Šipka: dolů 9">
            <a:extLst>
              <a:ext uri="{FF2B5EF4-FFF2-40B4-BE49-F238E27FC236}">
                <a16:creationId xmlns:a16="http://schemas.microsoft.com/office/drawing/2014/main" id="{1EC7B4E9-651E-4A33-BE96-A864E3107C9D}"/>
              </a:ext>
            </a:extLst>
          </p:cNvPr>
          <p:cNvSpPr/>
          <p:nvPr/>
        </p:nvSpPr>
        <p:spPr>
          <a:xfrm rot="1822180">
            <a:off x="1875659" y="2320560"/>
            <a:ext cx="1129838" cy="1604151"/>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cs-CZ" sz="4400" b="1" dirty="0"/>
              <a:t>2</a:t>
            </a:r>
            <a:endParaRPr lang="cs-CZ" b="1" dirty="0"/>
          </a:p>
        </p:txBody>
      </p:sp>
      <p:sp>
        <p:nvSpPr>
          <p:cNvPr id="3" name="TextovéPole 2">
            <a:extLst>
              <a:ext uri="{FF2B5EF4-FFF2-40B4-BE49-F238E27FC236}">
                <a16:creationId xmlns:a16="http://schemas.microsoft.com/office/drawing/2014/main" id="{6DA2EBA2-6F68-47E3-AEB7-B5845AFA0574}"/>
              </a:ext>
            </a:extLst>
          </p:cNvPr>
          <p:cNvSpPr txBox="1"/>
          <p:nvPr/>
        </p:nvSpPr>
        <p:spPr>
          <a:xfrm>
            <a:off x="1421559" y="5888045"/>
            <a:ext cx="6575454" cy="461665"/>
          </a:xfrm>
          <a:prstGeom prst="rect">
            <a:avLst/>
          </a:prstGeom>
          <a:noFill/>
        </p:spPr>
        <p:txBody>
          <a:bodyPr wrap="none" rtlCol="0">
            <a:spAutoFit/>
          </a:bodyPr>
          <a:lstStyle/>
          <a:p>
            <a:r>
              <a:rPr lang="cs-CZ" sz="2400" b="1" dirty="0"/>
              <a:t>Tato prezentace ke stažení: </a:t>
            </a:r>
            <a:r>
              <a:rPr lang="cs-CZ" sz="2400" b="1" dirty="0">
                <a:hlinkClick r:id="rId4"/>
              </a:rPr>
              <a:t>ffu.vse.cz/</a:t>
            </a:r>
            <a:r>
              <a:rPr lang="cs-CZ" sz="2400" b="1">
                <a:hlinkClick r:id="rId4"/>
              </a:rPr>
              <a:t>kdpcr</a:t>
            </a:r>
            <a:endParaRPr lang="cs-CZ" sz="2400" b="1" dirty="0"/>
          </a:p>
        </p:txBody>
      </p:sp>
      <p:sp>
        <p:nvSpPr>
          <p:cNvPr id="7" name="Ovál 6">
            <a:extLst>
              <a:ext uri="{FF2B5EF4-FFF2-40B4-BE49-F238E27FC236}">
                <a16:creationId xmlns:a16="http://schemas.microsoft.com/office/drawing/2014/main" id="{CA3ED5A7-5795-4A59-840F-0C556F9307BC}"/>
              </a:ext>
            </a:extLst>
          </p:cNvPr>
          <p:cNvSpPr/>
          <p:nvPr/>
        </p:nvSpPr>
        <p:spPr>
          <a:xfrm>
            <a:off x="552815" y="1328818"/>
            <a:ext cx="1211238" cy="568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14" name="Šipka: nahoru 13">
            <a:extLst>
              <a:ext uri="{FF2B5EF4-FFF2-40B4-BE49-F238E27FC236}">
                <a16:creationId xmlns:a16="http://schemas.microsoft.com/office/drawing/2014/main" id="{4100E28A-1EE4-4C0D-8073-8072E885245F}"/>
              </a:ext>
            </a:extLst>
          </p:cNvPr>
          <p:cNvSpPr/>
          <p:nvPr/>
        </p:nvSpPr>
        <p:spPr>
          <a:xfrm rot="395842">
            <a:off x="395005" y="1715972"/>
            <a:ext cx="1212916" cy="1560362"/>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cs-CZ" sz="4400" b="1" dirty="0"/>
              <a:t>1</a:t>
            </a:r>
          </a:p>
        </p:txBody>
      </p:sp>
      <p:sp>
        <p:nvSpPr>
          <p:cNvPr id="18" name="Šipka: nahoru 17">
            <a:extLst>
              <a:ext uri="{FF2B5EF4-FFF2-40B4-BE49-F238E27FC236}">
                <a16:creationId xmlns:a16="http://schemas.microsoft.com/office/drawing/2014/main" id="{E5700E8F-CD5D-49BB-B81F-83718A7F5039}"/>
              </a:ext>
            </a:extLst>
          </p:cNvPr>
          <p:cNvSpPr/>
          <p:nvPr/>
        </p:nvSpPr>
        <p:spPr>
          <a:xfrm rot="395842">
            <a:off x="1430661" y="4461447"/>
            <a:ext cx="1197310" cy="1463268"/>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cs-CZ" sz="4400" b="1" dirty="0"/>
              <a:t>3</a:t>
            </a:r>
          </a:p>
        </p:txBody>
      </p:sp>
    </p:spTree>
    <p:extLst>
      <p:ext uri="{BB962C8B-B14F-4D97-AF65-F5344CB8AC3E}">
        <p14:creationId xmlns:p14="http://schemas.microsoft.com/office/powerpoint/2010/main" val="3653853397"/>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91264" cy="671136"/>
          </a:xfrm>
        </p:spPr>
        <p:txBody>
          <a:bodyPr>
            <a:noAutofit/>
          </a:bodyPr>
          <a:lstStyle/>
          <a:p>
            <a:r>
              <a:rPr lang="cs-CZ" altLang="cs-CZ" sz="2800" b="1" dirty="0">
                <a:cs typeface="Arial" charset="0"/>
              </a:rPr>
              <a:t>I-17 Pobídky v nájemních vztazích</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052736"/>
            <a:ext cx="8507288" cy="5544616"/>
          </a:xfrm>
        </p:spPr>
        <p:txBody>
          <a:bodyPr>
            <a:normAutofit fontScale="62500" lnSpcReduction="20000"/>
          </a:bodyPr>
          <a:lstStyle/>
          <a:p>
            <a:r>
              <a:rPr lang="cs-CZ" b="1" dirty="0"/>
              <a:t>Popis problému</a:t>
            </a:r>
          </a:p>
          <a:p>
            <a:pPr lvl="1"/>
            <a:r>
              <a:rPr lang="cs-CZ" dirty="0"/>
              <a:t>Pronajímatel se může při uzavírání nájemních smluv zavázat, že odběrateli poskytne určité výhody jako například snížené nájemné v počáteční fázi nájemního vztahu, úhrada nákladů a přestěhování nájemníka do pronajímaných prostor nebo úhrada odstupného za nájemníka, které vyplývá z předčasného ukončení smluvního vztahu, který byl nahrazen smluvním vztahem s předmětným pronajímatelem.</a:t>
            </a:r>
            <a:endParaRPr lang="cs-CZ" sz="6600" dirty="0"/>
          </a:p>
          <a:p>
            <a:pPr lvl="1"/>
            <a:r>
              <a:rPr lang="cs-CZ" dirty="0"/>
              <a:t>Je otázkou, zda se takové výhody mají časově rozlišovat.</a:t>
            </a:r>
          </a:p>
          <a:p>
            <a:r>
              <a:rPr lang="cs-CZ" b="1" dirty="0"/>
              <a:t>Řešení</a:t>
            </a:r>
          </a:p>
          <a:p>
            <a:pPr lvl="1"/>
            <a:r>
              <a:rPr lang="cs-CZ" dirty="0"/>
              <a:t>Pokud podle všech relevantních okolností lze soudit, že smyslem poskytované výhody je výlučně získání nového nájemce nebo prodloužení smluvního vztahu se stávajícím nájemcem (taková výhoda se dále označuje jako „pobídka“), v účetnictví se tato pobídka časově rozliší po dobu trvání smlouvy, ke které se vztahuje, a to u obou smluvních stran.</a:t>
            </a:r>
          </a:p>
          <a:p>
            <a:r>
              <a:rPr lang="cs-CZ" b="1" dirty="0"/>
              <a:t>Zdůvodnění</a:t>
            </a:r>
          </a:p>
          <a:p>
            <a:pPr lvl="1"/>
            <a:r>
              <a:rPr lang="cs-CZ" dirty="0"/>
              <a:t>To, zda je poskytovaná výhoda pobídkou, záleží na odborném úsudku účetní jednotky.</a:t>
            </a:r>
          </a:p>
          <a:p>
            <a:pPr lvl="1"/>
            <a:r>
              <a:rPr lang="cs-CZ" dirty="0"/>
              <a:t>Vzhledem k tomu, že účetní jednotky účtují o skutečnostech do období, s nímž tyto skutečnosti časově a věcně souvisí a protože se pobídka vztahuje k získání smluvního vztahu, je nutné ji časově rozlišit po „dobu trvání smlouvy“.</a:t>
            </a:r>
          </a:p>
          <a:p>
            <a:pPr lvl="1"/>
            <a:r>
              <a:rPr lang="cs-CZ" dirty="0"/>
              <a:t>Pro určení dotčených účetních období je irelevantní, kdy nastává peněžní tok (výdej a příjem) související s pobídkou.</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20</a:t>
            </a:fld>
            <a:endParaRPr lang="cs-CZ" dirty="0"/>
          </a:p>
        </p:txBody>
      </p:sp>
    </p:spTree>
    <p:extLst>
      <p:ext uri="{BB962C8B-B14F-4D97-AF65-F5344CB8AC3E}">
        <p14:creationId xmlns:p14="http://schemas.microsoft.com/office/powerpoint/2010/main" val="8350098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671136"/>
          </a:xfrm>
        </p:spPr>
        <p:txBody>
          <a:bodyPr>
            <a:noAutofit/>
          </a:bodyPr>
          <a:lstStyle/>
          <a:p>
            <a:r>
              <a:rPr lang="cs-CZ" altLang="cs-CZ" sz="2800" b="1" dirty="0">
                <a:cs typeface="Arial" charset="0"/>
              </a:rPr>
              <a:t>I-18 Dohadné položky v cizí měně</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052735"/>
            <a:ext cx="8579296" cy="5467523"/>
          </a:xfrm>
        </p:spPr>
        <p:txBody>
          <a:bodyPr>
            <a:normAutofit fontScale="55000" lnSpcReduction="20000"/>
          </a:bodyPr>
          <a:lstStyle/>
          <a:p>
            <a:r>
              <a:rPr lang="cs-CZ" b="1" dirty="0"/>
              <a:t>Popis problému</a:t>
            </a:r>
          </a:p>
          <a:p>
            <a:pPr lvl="1"/>
            <a:r>
              <a:rPr lang="cs-CZ" dirty="0"/>
              <a:t>potřeba odpovědět na následující otázky:</a:t>
            </a:r>
            <a:endParaRPr lang="cs-CZ" sz="6200" dirty="0"/>
          </a:p>
          <a:p>
            <a:pPr lvl="2"/>
            <a:r>
              <a:rPr lang="cs-CZ" dirty="0"/>
              <a:t>zda cizoměnové dohadné položky jsou cizoměnovou pohledávkou či závazkem;</a:t>
            </a:r>
          </a:p>
          <a:p>
            <a:pPr lvl="2"/>
            <a:r>
              <a:rPr lang="cs-CZ" dirty="0"/>
              <a:t>zda se řešení dohadných položek, které vznikly v důsledku pořízení dlouhodobého majetku, zboží, služeb nebo naopak nároku na obdržení určité částky, liší;</a:t>
            </a:r>
          </a:p>
          <a:p>
            <a:pPr lvl="2"/>
            <a:r>
              <a:rPr lang="cs-CZ" dirty="0"/>
              <a:t>zda je možné pouze jedno účetní řešení nebo více;</a:t>
            </a:r>
          </a:p>
          <a:p>
            <a:pPr lvl="2"/>
            <a:r>
              <a:rPr lang="cs-CZ" dirty="0"/>
              <a:t>zda zrušení dohadné položky a (následné) zaúčtování závazku v jisté výši, jehož odhadnutou výši dohadná položka vyjadřovala, jsou  nezávislými účetními operacemi či souvisejícími účetními operacemi;</a:t>
            </a:r>
          </a:p>
          <a:p>
            <a:pPr lvl="2"/>
            <a:r>
              <a:rPr lang="cs-CZ" dirty="0"/>
              <a:t>jakým kurzem by mělo být zaúčtováno vytvoření dohadné položky;</a:t>
            </a:r>
          </a:p>
          <a:p>
            <a:pPr lvl="2"/>
            <a:r>
              <a:rPr lang="cs-CZ" dirty="0"/>
              <a:t>zda k rozvahovému dni tyto položky přeceňovat podle „závěrkového kurzu“;</a:t>
            </a:r>
          </a:p>
          <a:p>
            <a:pPr lvl="2"/>
            <a:r>
              <a:rPr lang="cs-CZ" dirty="0"/>
              <a:t>zda při takovém přecenění vzniká kurzový rozdíl;</a:t>
            </a:r>
          </a:p>
          <a:p>
            <a:pPr lvl="2"/>
            <a:r>
              <a:rPr lang="cs-CZ" dirty="0"/>
              <a:t>jak by se měla účtovat změna odhadu výše cizoměnové dohadné položky.</a:t>
            </a:r>
          </a:p>
          <a:p>
            <a:r>
              <a:rPr lang="cs-CZ" b="1" dirty="0"/>
              <a:t>Řešení</a:t>
            </a:r>
          </a:p>
          <a:p>
            <a:pPr lvl="1"/>
            <a:r>
              <a:rPr lang="cs-CZ" dirty="0"/>
              <a:t>Vyjadřuje-li dohadná položka odhadnutou výši cizoměnového závazku nebo pohledávky (cizoměnová dohadná položka), odhaduje se její výše v příslušné cizí měně, nikoli v Kč</a:t>
            </a:r>
          </a:p>
          <a:p>
            <a:pPr lvl="1"/>
            <a:r>
              <a:rPr lang="cs-CZ" dirty="0"/>
              <a:t>Veškeré skupiny cizoměnových dohadných položek by měly podléhat stejným účetním pravidlům bez ohledu na příčinu jejich vzniku. </a:t>
            </a:r>
          </a:p>
          <a:p>
            <a:pPr lvl="1"/>
            <a:r>
              <a:rPr lang="cs-CZ" dirty="0"/>
              <a:t>Při stanovení metodiky mít na paměti, že pořizovací ceny nesmí zahrnovat kurzové zisky nebo ztráty. </a:t>
            </a:r>
          </a:p>
          <a:p>
            <a:r>
              <a:rPr lang="cs-CZ" b="1" dirty="0"/>
              <a:t>Zdůvodnění</a:t>
            </a:r>
          </a:p>
          <a:p>
            <a:pPr lvl="1"/>
            <a:r>
              <a:rPr lang="cs-CZ" dirty="0"/>
              <a:t>Dohadná položka je jen zvláštním názvem pohledávky a závazku v těch případech, kdy je jejich výše odhadnuta.</a:t>
            </a:r>
          </a:p>
          <a:p>
            <a:pPr lvl="1"/>
            <a:r>
              <a:rPr lang="cs-CZ" dirty="0"/>
              <a:t>Neznalostí přesné částky se nemění charakter závazku resp. pohledávky a příslušných dohadných položek z cizoměnových na korunové.</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21</a:t>
            </a:fld>
            <a:endParaRPr lang="cs-CZ" dirty="0"/>
          </a:p>
        </p:txBody>
      </p:sp>
    </p:spTree>
    <p:extLst>
      <p:ext uri="{BB962C8B-B14F-4D97-AF65-F5344CB8AC3E}">
        <p14:creationId xmlns:p14="http://schemas.microsoft.com/office/powerpoint/2010/main" val="359473229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507288" cy="959168"/>
          </a:xfrm>
        </p:spPr>
        <p:txBody>
          <a:bodyPr>
            <a:noAutofit/>
          </a:bodyPr>
          <a:lstStyle/>
          <a:p>
            <a:r>
              <a:rPr lang="cs-CZ" altLang="cs-CZ" sz="2800" b="1" dirty="0">
                <a:cs typeface="Arial" charset="0"/>
              </a:rPr>
              <a:t>I-19 Zúčtování závazků vzniklých z rozdělení vlastního kapitálu</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340768"/>
            <a:ext cx="8579296" cy="5256584"/>
          </a:xfrm>
        </p:spPr>
        <p:txBody>
          <a:bodyPr>
            <a:normAutofit fontScale="92500" lnSpcReduction="10000"/>
          </a:bodyPr>
          <a:lstStyle/>
          <a:p>
            <a:r>
              <a:rPr lang="cs-CZ" sz="2000" b="1" dirty="0"/>
              <a:t>Popis problému</a:t>
            </a:r>
          </a:p>
          <a:p>
            <a:pPr lvl="1"/>
            <a:r>
              <a:rPr lang="cs-CZ" sz="1600" dirty="0"/>
              <a:t>Předmětem této interpretace je účetní řešení takového závazku, původně</a:t>
            </a:r>
            <a:br>
              <a:rPr lang="cs-CZ" sz="1600" dirty="0"/>
            </a:br>
            <a:r>
              <a:rPr lang="cs-CZ" sz="1600" dirty="0"/>
              <a:t>vzniklého z rozdělení vlastního kapitálu účetní jednotky, u něhož účetní jednotka na základě vlastního právního rozboru dospěje k závěru, že jsou současně naplněny následující podmínky:</a:t>
            </a:r>
          </a:p>
          <a:p>
            <a:pPr lvl="2"/>
            <a:r>
              <a:rPr lang="cs-CZ" sz="1400" dirty="0"/>
              <a:t>nároky odpovídající tomuto závazku jsou promlčeny;</a:t>
            </a:r>
          </a:p>
          <a:p>
            <a:pPr lvl="2"/>
            <a:r>
              <a:rPr lang="cs-CZ" sz="1400" dirty="0"/>
              <a:t>s dostatečně vysokou mírou pravděpodobnosti nároky, jež závazek zachycuje, nebudou plněny;</a:t>
            </a:r>
          </a:p>
          <a:p>
            <a:pPr lvl="2"/>
            <a:r>
              <a:rPr lang="cs-CZ" sz="1400" dirty="0"/>
              <a:t>další evidence tohoto závazku v cizích pasívech by byla v rozporu s požadavkem věrného a poctivého zobrazení.</a:t>
            </a:r>
            <a:endParaRPr lang="cs-CZ" sz="4000" dirty="0"/>
          </a:p>
          <a:p>
            <a:r>
              <a:rPr lang="cs-CZ" sz="2000" b="1" dirty="0"/>
              <a:t>Řešení</a:t>
            </a:r>
          </a:p>
          <a:p>
            <a:pPr lvl="1"/>
            <a:r>
              <a:rPr lang="cs-CZ" sz="1600" dirty="0"/>
              <a:t>Závazek vzniklý z rozdělení vlastního kapitálu, o jehož vyřazení bylo účetní jednotkou za výše uvedených podmínek rozhodnuto, bude zúčtován přímo proti vlastnímu kapitálu.</a:t>
            </a:r>
          </a:p>
          <a:p>
            <a:pPr lvl="1"/>
            <a:r>
              <a:rPr lang="cs-CZ" sz="1600" dirty="0"/>
              <a:t>Závazek představující nárok na plnění z vlastního kapitálu se dále eviduje v podrozvahové evidenci, jeho vyřazením jemu odpovídající nárok nezaniká a účetní jednotka jej popíše v příloze jako podmíněný závazek.</a:t>
            </a:r>
          </a:p>
          <a:p>
            <a:r>
              <a:rPr lang="cs-CZ" sz="2000" b="1" dirty="0"/>
              <a:t>Zdůvodnění</a:t>
            </a:r>
          </a:p>
          <a:p>
            <a:pPr lvl="1"/>
            <a:r>
              <a:rPr lang="cs-CZ" sz="1600" dirty="0"/>
              <a:t>Vykazování promlčených  závazků  v rozvaze účetní  jednotky  porušuje věrný a poctivý obraz poskytovaný účetní závěrkou a bezdůvodně zkresluje ukazatele finanční analýzy (zadluženost). Proto by měly být z rozvahy tyto závazky vyřazeny tak, aby však zůstaly v evidenci pro případ, že se věřitel následně o své právo přihlásí a účetní jednotka se mu rozhodne vyhovět a závazek vyplatit.</a:t>
            </a:r>
          </a:p>
          <a:p>
            <a:pPr lvl="1"/>
            <a:r>
              <a:rPr lang="cs-CZ" sz="1600" dirty="0"/>
              <a:t>Vzhledem k tomu, že se jedná o výplatu vlastního kapitálu, tak se závazku z rozdělení kapitálu vykáže zpět do vlastního kapitálu a ne výsledkově, jako je tomu v případě obchodních a obdobných závazků.</a:t>
            </a:r>
            <a:endParaRPr lang="en-GB" sz="16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22</a:t>
            </a:fld>
            <a:endParaRPr lang="cs-CZ" dirty="0"/>
          </a:p>
        </p:txBody>
      </p:sp>
    </p:spTree>
    <p:extLst>
      <p:ext uri="{BB962C8B-B14F-4D97-AF65-F5344CB8AC3E}">
        <p14:creationId xmlns:p14="http://schemas.microsoft.com/office/powerpoint/2010/main" val="112419938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1"/>
            <a:ext cx="8579296" cy="743144"/>
          </a:xfrm>
        </p:spPr>
        <p:txBody>
          <a:bodyPr>
            <a:noAutofit/>
          </a:bodyPr>
          <a:lstStyle/>
          <a:p>
            <a:r>
              <a:rPr lang="cs-CZ" altLang="cs-CZ" sz="2800" b="1" dirty="0">
                <a:cs typeface="Arial" charset="0"/>
              </a:rPr>
              <a:t>I-20 Účetní zachycení podmíněných investičních výdajů</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124744"/>
            <a:ext cx="8579296" cy="5544615"/>
          </a:xfrm>
        </p:spPr>
        <p:txBody>
          <a:bodyPr>
            <a:normAutofit fontScale="92500" lnSpcReduction="10000"/>
          </a:bodyPr>
          <a:lstStyle/>
          <a:p>
            <a:r>
              <a:rPr lang="cs-CZ" sz="2000" b="1" dirty="0"/>
              <a:t>Popis problému</a:t>
            </a:r>
          </a:p>
          <a:p>
            <a:pPr lvl="1"/>
            <a:r>
              <a:rPr lang="cs-CZ" sz="1600" dirty="0"/>
              <a:t>V souvislosti s pořizováním aktiv, v četně jejich pořizování ve vlastní režii, mohou být účetní jednotky povinny vynaložit výdaje, bez kterých není možné dané aktivum pořídit nebo po pořízení používat a mohou mít například následující podobu:</a:t>
            </a:r>
            <a:endParaRPr lang="cs-CZ" sz="4000" dirty="0"/>
          </a:p>
          <a:p>
            <a:pPr lvl="2"/>
            <a:r>
              <a:rPr lang="cs-CZ" sz="1400" dirty="0"/>
              <a:t>výdaje na vybudování související infrastruktury (např. komunikací, chodníků), která od samého počátku není</a:t>
            </a:r>
            <a:br>
              <a:rPr lang="cs-CZ" sz="1400" dirty="0"/>
            </a:br>
            <a:r>
              <a:rPr lang="cs-CZ" sz="1400" dirty="0"/>
              <a:t>majetkem ú četní jednotky,</a:t>
            </a:r>
            <a:endParaRPr lang="cs-CZ" sz="3600" dirty="0"/>
          </a:p>
          <a:p>
            <a:pPr lvl="2"/>
            <a:r>
              <a:rPr lang="cs-CZ" sz="1400" dirty="0"/>
              <a:t>povinnost poskytnout peněžní nebo nepeněžní (v podob ě zajištění prací, materiálu apod.) příspěvek na</a:t>
            </a:r>
            <a:br>
              <a:rPr lang="cs-CZ" sz="1400" dirty="0"/>
            </a:br>
            <a:r>
              <a:rPr lang="cs-CZ" sz="1400" dirty="0"/>
              <a:t>vybudování takové infrastruktury,</a:t>
            </a:r>
            <a:endParaRPr lang="cs-CZ" sz="3600" dirty="0"/>
          </a:p>
          <a:p>
            <a:pPr lvl="2"/>
            <a:r>
              <a:rPr lang="cs-CZ" sz="1400" dirty="0"/>
              <a:t>předání aktiva vlastněného účetní jednotkou třetí osobě (např. organizaci zřízené obcí či</a:t>
            </a:r>
            <a:br>
              <a:rPr lang="cs-CZ" sz="1400" dirty="0"/>
            </a:br>
            <a:r>
              <a:rPr lang="cs-CZ" sz="1400" dirty="0"/>
              <a:t>jinému provozovateli),</a:t>
            </a:r>
            <a:endParaRPr lang="cs-CZ" sz="3600" dirty="0"/>
          </a:p>
          <a:p>
            <a:pPr lvl="2"/>
            <a:r>
              <a:rPr lang="cs-CZ" sz="1400" dirty="0"/>
              <a:t>výdaje na technické zhodnocení aktiva vlastněného ú četní jednotkou, které bude následně předáno třetí osobě (např. starší budova rekonstruovaná na obecně prospěšný objekt následně převedená na obec),</a:t>
            </a:r>
            <a:endParaRPr lang="cs-CZ" sz="3600" dirty="0"/>
          </a:p>
          <a:p>
            <a:pPr lvl="2"/>
            <a:r>
              <a:rPr lang="cs-CZ" sz="1400" dirty="0"/>
              <a:t>obdobné výdaje a výdaje, které jsou kombinací výše uvedeného (park vybudovaný na pozemku účetní jednotky).</a:t>
            </a:r>
            <a:endParaRPr lang="cs-CZ" sz="3600" dirty="0"/>
          </a:p>
          <a:p>
            <a:r>
              <a:rPr lang="cs-CZ" sz="2000" b="1" dirty="0"/>
              <a:t>Řešení</a:t>
            </a:r>
          </a:p>
          <a:p>
            <a:pPr lvl="1"/>
            <a:r>
              <a:rPr lang="cs-CZ" sz="1600" dirty="0"/>
              <a:t>Podmíněné investiční výdaje jsou součástí pořizovací ceny hlavního aktiva pokud nejsou plně refundovány, nejsou předmětem daru, účetní jednotka nemá kontrolu nad jejich následným užíváním, výdaje jsou vynaloženy až po zahájení tvorby aktiva, ke kterému se podmíněné výdaje váží a po vzniku povinnosti podmíněné výdaje vynaložit.</a:t>
            </a:r>
          </a:p>
          <a:p>
            <a:r>
              <a:rPr lang="cs-CZ" sz="2000" b="1" dirty="0"/>
              <a:t>Zdůvodnění</a:t>
            </a:r>
          </a:p>
          <a:p>
            <a:pPr lvl="1"/>
            <a:r>
              <a:rPr lang="cs-CZ" sz="1600" dirty="0"/>
              <a:t>Z ekonomického pohledu musí investor příslušné podmíněné investiční výdaje vynaložit, jinak by ostatní části projektu (investičního záměru) nedosáhly svého ú čelu a nemohly být řádně užívány, popř. by nebylo umožněno samotné pořízení, a proto představují pořizovací náklad.</a:t>
            </a:r>
          </a:p>
          <a:p>
            <a:pPr lvl="1"/>
            <a:r>
              <a:rPr lang="cs-CZ" sz="1600" dirty="0"/>
              <a:t>Případný následný převod na třetí osobu je pak pouze návazným řešením situace.</a:t>
            </a:r>
            <a:endParaRPr lang="en-GB" sz="16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23</a:t>
            </a:fld>
            <a:endParaRPr lang="cs-CZ" dirty="0"/>
          </a:p>
        </p:txBody>
      </p:sp>
    </p:spTree>
    <p:extLst>
      <p:ext uri="{BB962C8B-B14F-4D97-AF65-F5344CB8AC3E}">
        <p14:creationId xmlns:p14="http://schemas.microsoft.com/office/powerpoint/2010/main" val="289889096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743144"/>
          </a:xfrm>
        </p:spPr>
        <p:txBody>
          <a:bodyPr>
            <a:noAutofit/>
          </a:bodyPr>
          <a:lstStyle/>
          <a:p>
            <a:r>
              <a:rPr lang="cs-CZ" altLang="cs-CZ" sz="2800" b="1" dirty="0">
                <a:cs typeface="Arial" charset="0"/>
              </a:rPr>
              <a:t>I-21 Odpis cizoměnové pohledávky a závazku</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124743"/>
            <a:ext cx="8507288" cy="5395515"/>
          </a:xfrm>
        </p:spPr>
        <p:txBody>
          <a:bodyPr>
            <a:normAutofit fontScale="62500" lnSpcReduction="20000"/>
          </a:bodyPr>
          <a:lstStyle/>
          <a:p>
            <a:r>
              <a:rPr lang="cs-CZ" b="1" dirty="0"/>
              <a:t>Popis problému</a:t>
            </a:r>
          </a:p>
          <a:p>
            <a:pPr lvl="1"/>
            <a:r>
              <a:rPr lang="cs-CZ" dirty="0"/>
              <a:t>Jak postupovat v případě, kdy jsou cizoměnové pohledávky nebo závazky přeceněné k rozvahovému dni kurzem ČNB v následujícím účetním období na základě rozhodnutí účetní jednotky odepsány. </a:t>
            </a:r>
            <a:r>
              <a:rPr lang="cs-CZ" sz="400" dirty="0"/>
              <a:t> </a:t>
            </a:r>
            <a:r>
              <a:rPr lang="cs-CZ" dirty="0"/>
              <a:t>Otázkou je:</a:t>
            </a:r>
            <a:endParaRPr lang="cs-CZ" sz="6200" dirty="0"/>
          </a:p>
          <a:p>
            <a:pPr lvl="2"/>
            <a:r>
              <a:rPr lang="cs-CZ" dirty="0"/>
              <a:t>Kdy v případě odpisu cizoměnové pohledávky dochází k okamžiku uskutečnění účetního případu?</a:t>
            </a:r>
            <a:endParaRPr lang="cs-CZ" sz="5800" dirty="0"/>
          </a:p>
          <a:p>
            <a:pPr lvl="2"/>
            <a:r>
              <a:rPr lang="cs-CZ" dirty="0"/>
              <a:t>Jakým kurzem má být odpis cizoměnové pohledávky zaúčtován?</a:t>
            </a:r>
            <a:endParaRPr lang="cs-CZ" sz="5800" dirty="0"/>
          </a:p>
          <a:p>
            <a:pPr lvl="2"/>
            <a:r>
              <a:rPr lang="cs-CZ" dirty="0"/>
              <a:t>Vzniká při tomto postupu kursový rozdíl? </a:t>
            </a:r>
            <a:endParaRPr lang="cs-CZ" sz="5800" dirty="0"/>
          </a:p>
          <a:p>
            <a:pPr lvl="2"/>
            <a:r>
              <a:rPr lang="cs-CZ" dirty="0"/>
              <a:t>Postupuje se analogicky u odpisu cizoměnového závazku?</a:t>
            </a:r>
            <a:endParaRPr lang="cs-CZ" sz="5800" dirty="0"/>
          </a:p>
          <a:p>
            <a:r>
              <a:rPr lang="cs-CZ" b="1" dirty="0"/>
              <a:t>Řešení</a:t>
            </a:r>
          </a:p>
          <a:p>
            <a:pPr lvl="1"/>
            <a:r>
              <a:rPr lang="cs-CZ" dirty="0"/>
              <a:t>K datu odpisu je nutno přepočítat hodnotu cizoměnové pohledávky (závazku) na českou měnu. Kurz k tomuto datu je stanoven v souladu s vnitřním předpisem účetní jednotky, který vychází ze zákona o účetnictví.</a:t>
            </a:r>
          </a:p>
          <a:p>
            <a:pPr lvl="1"/>
            <a:r>
              <a:rPr lang="cs-CZ" dirty="0"/>
              <a:t>Primárně se jedná o odpis pohledávky (závazku) v cizí měně nikoliv o odpis pohledávky v české měně a proto při odpisu cizoměnové pohledávky (závazku) vzniká kurzový rozdíl.</a:t>
            </a:r>
          </a:p>
          <a:p>
            <a:r>
              <a:rPr lang="cs-CZ" b="1" dirty="0"/>
              <a:t>Zdůvodnění</a:t>
            </a:r>
          </a:p>
          <a:p>
            <a:pPr lvl="1"/>
            <a:r>
              <a:rPr lang="cs-CZ" dirty="0"/>
              <a:t>Okamžikem uskutečnění účetního případu je okamžik rozhodnutí vedení společnosti o odpisu pohledávky.</a:t>
            </a:r>
          </a:p>
          <a:p>
            <a:pPr lvl="1"/>
            <a:r>
              <a:rPr lang="cs-CZ" dirty="0"/>
              <a:t>K tomuto datu se při odpisu postupuje analogicky, jako kdyby byla pohledávka (závazek) uhrazena.</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24</a:t>
            </a:fld>
            <a:endParaRPr lang="cs-CZ" dirty="0"/>
          </a:p>
        </p:txBody>
      </p:sp>
    </p:spTree>
    <p:extLst>
      <p:ext uri="{BB962C8B-B14F-4D97-AF65-F5344CB8AC3E}">
        <p14:creationId xmlns:p14="http://schemas.microsoft.com/office/powerpoint/2010/main" val="154845847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743144"/>
          </a:xfrm>
        </p:spPr>
        <p:txBody>
          <a:bodyPr>
            <a:noAutofit/>
          </a:bodyPr>
          <a:lstStyle/>
          <a:p>
            <a:r>
              <a:rPr lang="cs-CZ" altLang="cs-CZ" sz="2800" b="1" dirty="0">
                <a:cs typeface="Arial" charset="0"/>
              </a:rPr>
              <a:t>I-22 Dotace v cizí měně</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052736"/>
            <a:ext cx="8579296" cy="5805264"/>
          </a:xfrm>
        </p:spPr>
        <p:txBody>
          <a:bodyPr>
            <a:normAutofit fontScale="92500" lnSpcReduction="20000"/>
          </a:bodyPr>
          <a:lstStyle/>
          <a:p>
            <a:r>
              <a:rPr lang="cs-CZ" sz="2000" b="1" dirty="0"/>
              <a:t>Popis problému</a:t>
            </a:r>
          </a:p>
          <a:p>
            <a:pPr lvl="1"/>
            <a:r>
              <a:rPr lang="cs-CZ" sz="1600" dirty="0"/>
              <a:t>Existují případy, kdy účetní jednotky obdrží dotaci (např. z fondů EU) v cizí měně  při tom vznikají následující otázky:</a:t>
            </a:r>
          </a:p>
          <a:p>
            <a:pPr lvl="2"/>
            <a:r>
              <a:rPr lang="cs-CZ" sz="1400" dirty="0"/>
              <a:t>zda po přijetí dotace, kdy byla přijata nárokovaná výše cizí měny, avšak po přepočtu novým kursem v jiné korunové výši, vzniká kursový rozdíl,</a:t>
            </a:r>
          </a:p>
          <a:p>
            <a:pPr lvl="2"/>
            <a:r>
              <a:rPr lang="cs-CZ" sz="1400" dirty="0"/>
              <a:t>jak účtovat situaci, kdy byla přijatá dotace v jiné než nárokované výši,</a:t>
            </a:r>
          </a:p>
          <a:p>
            <a:pPr lvl="2"/>
            <a:r>
              <a:rPr lang="cs-CZ" sz="1400" dirty="0"/>
              <a:t>jak účtovat případné vrácení dotace při nedodržení stanovených podmínek nebo při jejím nečerpání, a zda při tom vzniká kursový rozdíl.</a:t>
            </a:r>
          </a:p>
          <a:p>
            <a:r>
              <a:rPr lang="cs-CZ" sz="2000" b="1" dirty="0"/>
              <a:t>Řešení</a:t>
            </a:r>
          </a:p>
          <a:p>
            <a:pPr lvl="1"/>
            <a:r>
              <a:rPr lang="cs-CZ" sz="1600" dirty="0"/>
              <a:t>Nezpochybnitelný nárok na dotaci se zaúčtuje ve prospěch účtu Zúčtování dotací jako zdroj v korunové hodnotě, který bude použit k pokrytí provozních nákladů či nákladů na investici (v závislosti na účelu dotace). Tato hodnota je konečná a nadále se nijak neupravuje o změny cizoměnového kursu.</a:t>
            </a:r>
          </a:p>
          <a:p>
            <a:pPr lvl="1"/>
            <a:r>
              <a:rPr lang="cs-CZ" sz="1600" dirty="0"/>
              <a:t>Pro vyčíslení korunové hodnoty nároku na dotaci se použije kurs v okamžiku, kdy se nárok na dotaci stal nezpochybnitelným.</a:t>
            </a:r>
          </a:p>
          <a:p>
            <a:pPr lvl="1"/>
            <a:r>
              <a:rPr lang="cs-CZ" sz="1600" dirty="0"/>
              <a:t>Analogicky se postupuje v případě povinnosti vrátit dotaci, která vytváří cizoměnový závazek. </a:t>
            </a:r>
          </a:p>
          <a:p>
            <a:pPr lvl="1"/>
            <a:r>
              <a:rPr lang="cs-CZ" sz="1600" dirty="0"/>
              <a:t>Kurzovým přepočtem se tedy přeceňují pouze pohledávky, resp. Závazky vzniklé z těchto operací, a to až do okamžiku jejich úhrady.</a:t>
            </a:r>
          </a:p>
          <a:p>
            <a:r>
              <a:rPr lang="cs-CZ" sz="2000" b="1" dirty="0"/>
              <a:t>Zdůvodnění</a:t>
            </a:r>
          </a:p>
          <a:p>
            <a:pPr lvl="1"/>
            <a:r>
              <a:rPr lang="cs-CZ" sz="1600" dirty="0"/>
              <a:t>Cílem vykázání pohledávky je zajištění věcné a časové souvislosti  při pokrytí náklady, na které bude dotace přidělena, nebo snížení pořizovací ceny dotované investice, které jsou však účtovány a vykazovány v české měně, a proto se hodnota dotace použitá jako zdroj pro financování nepřepočítává kurzem ČNB.</a:t>
            </a:r>
          </a:p>
          <a:p>
            <a:pPr lvl="1"/>
            <a:r>
              <a:rPr lang="cs-CZ" sz="1600" dirty="0"/>
              <a:t>Kurzové riziko nese pouze odpovídající pohledávka (resp. Závazek v případě vrácení dotace), a proto se přeceňuje kurzem ČNB až do okamžiku úhrady.</a:t>
            </a:r>
            <a:endParaRPr lang="en-GB" sz="16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25</a:t>
            </a:fld>
            <a:endParaRPr lang="cs-CZ" dirty="0"/>
          </a:p>
        </p:txBody>
      </p:sp>
    </p:spTree>
    <p:extLst>
      <p:ext uri="{BB962C8B-B14F-4D97-AF65-F5344CB8AC3E}">
        <p14:creationId xmlns:p14="http://schemas.microsoft.com/office/powerpoint/2010/main" val="99980409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507288" cy="671136"/>
          </a:xfrm>
        </p:spPr>
        <p:txBody>
          <a:bodyPr>
            <a:noAutofit/>
          </a:bodyPr>
          <a:lstStyle/>
          <a:p>
            <a:r>
              <a:rPr lang="cs-CZ" altLang="cs-CZ" sz="2800" b="1" dirty="0">
                <a:cs typeface="Arial" charset="0"/>
              </a:rPr>
              <a:t>I-23 Oceňování nabyté cizoměnové pohledávky	</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052736"/>
            <a:ext cx="8507288" cy="5467524"/>
          </a:xfrm>
        </p:spPr>
        <p:txBody>
          <a:bodyPr>
            <a:normAutofit fontScale="62500" lnSpcReduction="20000"/>
          </a:bodyPr>
          <a:lstStyle/>
          <a:p>
            <a:r>
              <a:rPr lang="cs-CZ" b="1" dirty="0"/>
              <a:t>Popis problému</a:t>
            </a:r>
          </a:p>
          <a:p>
            <a:pPr lvl="1"/>
            <a:r>
              <a:rPr lang="cs-CZ" dirty="0"/>
              <a:t>Při nabití pohledávky, jejichž jmenovitá hodnota je vyjádřena v cizí měně je otázkou:</a:t>
            </a:r>
          </a:p>
          <a:p>
            <a:pPr lvl="2"/>
            <a:r>
              <a:rPr lang="cs-CZ" dirty="0"/>
              <a:t>Zda použít k ocenění pořizované pohledávky měnu, za kterou je fakticky pořizováno nebo zda použít k ocenění pořizované pohledávky pouze českou měnu a to i v případě pokud je pořízena ve měně jmenovité hodnoty, popř. v jiné cizí měně nebo Zda použít k ocenění pořizované pohledávky vždy měnu, ve které je vyjádřena jmenovitá hodnota pohledávky. </a:t>
            </a:r>
          </a:p>
          <a:p>
            <a:pPr lvl="2"/>
            <a:r>
              <a:rPr lang="cs-CZ" dirty="0"/>
              <a:t>Jakým způsobem postupovat pro vyjádření vedlejších pořizovacích nákladů, tj. zda je přepočítat do měny v níž bude oceněna pořízená pohledávka. </a:t>
            </a:r>
          </a:p>
          <a:p>
            <a:r>
              <a:rPr lang="cs-CZ" b="1" dirty="0"/>
              <a:t>Řešení</a:t>
            </a:r>
          </a:p>
          <a:p>
            <a:pPr lvl="1"/>
            <a:r>
              <a:rPr lang="cs-CZ" dirty="0"/>
              <a:t>Pohledávka, jejíž jmenovitá hodnota je vyjádřena v cizí měně, je cizoměnový majetek účetní jednotky a je nutné k němu takto po celou dobu jeho existence přistupovat. Tzn. účetní jednotka účtuje o kurzových rozdílech z přecenění pohledávky k rozvahovému dni (či k jinému dni, k němuž se sestavuje účetní závěrka), při nakládání s pohledávkou (další postoupení) i při zániku (úhrada, odpis apod.) pohledávky.</a:t>
            </a:r>
          </a:p>
          <a:p>
            <a:pPr lvl="1"/>
            <a:r>
              <a:rPr lang="cs-CZ" dirty="0"/>
              <a:t>Na tento přístup nemá vliv měna, za kterou byla pohledávka pořízena a vztahuje se na všechny složky pořizovací ceny pohledávky. </a:t>
            </a:r>
          </a:p>
          <a:p>
            <a:r>
              <a:rPr lang="cs-CZ" b="1" dirty="0"/>
              <a:t>Zdůvodnění</a:t>
            </a:r>
          </a:p>
          <a:p>
            <a:pPr lvl="1"/>
            <a:r>
              <a:rPr lang="cs-CZ" dirty="0"/>
              <a:t>Držením nabyté cizoměnové pohledávky je výsledek hospodaření účetní jednotky ovlivněn kurzovým (měnovým) rizikem stejně, jako v případě jiných cizoměnových pohledávek vzniklých prvotně v účetní jednotce.</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26</a:t>
            </a:fld>
            <a:endParaRPr lang="cs-CZ" dirty="0"/>
          </a:p>
        </p:txBody>
      </p:sp>
    </p:spTree>
    <p:extLst>
      <p:ext uri="{BB962C8B-B14F-4D97-AF65-F5344CB8AC3E}">
        <p14:creationId xmlns:p14="http://schemas.microsoft.com/office/powerpoint/2010/main" val="341023332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527120"/>
          </a:xfrm>
        </p:spPr>
        <p:txBody>
          <a:bodyPr vert="horz" lIns="91440" tIns="45720" rIns="91440" bIns="45720" rtlCol="0" anchor="ctr">
            <a:noAutofit/>
          </a:bodyPr>
          <a:lstStyle/>
          <a:p>
            <a:r>
              <a:rPr lang="cs-CZ" altLang="cs-CZ" sz="2800" b="1" dirty="0">
                <a:cs typeface="Arial" charset="0"/>
              </a:rPr>
              <a:t>I-24 Události po rozvahovém dni</a:t>
            </a:r>
            <a:endParaRPr lang="en-GB" sz="2800" b="1" dirty="0">
              <a:cs typeface="Arial" charset="0"/>
            </a:endParaRPr>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908720"/>
            <a:ext cx="8579296" cy="5760640"/>
          </a:xfrm>
        </p:spPr>
        <p:txBody>
          <a:bodyPr>
            <a:normAutofit fontScale="92500" lnSpcReduction="20000"/>
          </a:bodyPr>
          <a:lstStyle/>
          <a:p>
            <a:r>
              <a:rPr lang="cs-CZ" sz="2400" b="1" dirty="0"/>
              <a:t>Popis problému</a:t>
            </a:r>
          </a:p>
          <a:p>
            <a:pPr lvl="1"/>
            <a:r>
              <a:rPr lang="cs-CZ" sz="2000" dirty="0"/>
              <a:t>Česká účetní praxe se liší v názorech na správné řešení událostí po rozvahovém dni</a:t>
            </a:r>
          </a:p>
          <a:p>
            <a:pPr lvl="2"/>
            <a:r>
              <a:rPr lang="cs-CZ" sz="1600" dirty="0"/>
              <a:t>Je otázkou, zda stav existující ke konci rozvahového dne (dále jen „k rozvahovému dni“) může být popisován s využitím poznatků získaných po rozvahovém dni včetně takových, které vyplynou z událostí, které nastaly teprve až po rozvahovém dni.</a:t>
            </a:r>
          </a:p>
          <a:p>
            <a:pPr lvl="2"/>
            <a:r>
              <a:rPr lang="cs-CZ" sz="1600" dirty="0"/>
              <a:t>Pokud ano, je dále otázkou, po jaké období po rozvahovém dni mají tyto nové poznatky být brány v úvahu.</a:t>
            </a:r>
          </a:p>
          <a:p>
            <a:r>
              <a:rPr lang="cs-CZ" sz="2400" b="1" dirty="0"/>
              <a:t>Řešení</a:t>
            </a:r>
          </a:p>
          <a:p>
            <a:pPr lvl="1"/>
            <a:r>
              <a:rPr lang="cs-CZ" sz="2000" dirty="0"/>
              <a:t>Dopad událostí po rozvahovém dni na údaje uvedené v účetní závěrce se liší podle jejich charakteru, který může být dvojí: </a:t>
            </a:r>
          </a:p>
          <a:p>
            <a:pPr lvl="2"/>
            <a:r>
              <a:rPr lang="cs-CZ" sz="1600" dirty="0"/>
              <a:t>Jedná se o události, které prokazují stav existující k rozvahovému dni. Upravující události se zohledňují v příslušných účetních výkazech sestavených k rozvahovému dni </a:t>
            </a:r>
          </a:p>
          <a:p>
            <a:pPr lvl="2"/>
            <a:r>
              <a:rPr lang="cs-CZ" sz="1600" dirty="0"/>
              <a:t>Jedná se o události, které prokazují stav, který nastal až po rozvahovém dni. Neupravující události se při sestavování účetní závěrky k danému rozvahovému dni nezohledňují v příslušných účetních výkazech, ale účetní jednotka je popíše v příloze v účetní závěrce.</a:t>
            </a:r>
          </a:p>
          <a:p>
            <a:r>
              <a:rPr lang="cs-CZ" sz="2400" b="1" dirty="0"/>
              <a:t>Zdůvodnění</a:t>
            </a:r>
          </a:p>
          <a:p>
            <a:pPr lvl="1"/>
            <a:r>
              <a:rPr lang="cs-CZ" sz="2000" dirty="0"/>
              <a:t>Interpretace vychází z toho, že pokud jsou účetní jednotce k okamžiku sestavení účetní závěrky známy informace, které lze označit za významné, tj. mající potenciál ovlivnit rozhodování uživatelů účetní závěrky, musí tyto informace do účetní závěrky promítnout, jinak by taková účetní závěrka byla zavádějící, tj. nepodávala by věrný a poctivý obraz. </a:t>
            </a:r>
            <a:endParaRPr lang="en-GB" sz="20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27</a:t>
            </a:fld>
            <a:endParaRPr lang="cs-CZ" dirty="0"/>
          </a:p>
        </p:txBody>
      </p:sp>
    </p:spTree>
    <p:extLst>
      <p:ext uri="{BB962C8B-B14F-4D97-AF65-F5344CB8AC3E}">
        <p14:creationId xmlns:p14="http://schemas.microsoft.com/office/powerpoint/2010/main" val="263859905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599128"/>
          </a:xfrm>
        </p:spPr>
        <p:txBody>
          <a:bodyPr>
            <a:noAutofit/>
          </a:bodyPr>
          <a:lstStyle/>
          <a:p>
            <a:r>
              <a:rPr lang="cs-CZ" altLang="cs-CZ" sz="2800" b="1" dirty="0">
                <a:cs typeface="Arial" charset="0"/>
              </a:rPr>
              <a:t>I-25 Ocenění po předchůdci</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980727"/>
            <a:ext cx="8507288" cy="5539531"/>
          </a:xfrm>
        </p:spPr>
        <p:txBody>
          <a:bodyPr>
            <a:normAutofit fontScale="70000" lnSpcReduction="20000"/>
          </a:bodyPr>
          <a:lstStyle/>
          <a:p>
            <a:r>
              <a:rPr lang="cs-CZ" b="1" dirty="0"/>
              <a:t>Popis problému.</a:t>
            </a:r>
          </a:p>
          <a:p>
            <a:pPr lvl="1"/>
            <a:r>
              <a:rPr lang="cs-CZ" dirty="0"/>
              <a:t>V případech, kdy společnosti nabývají položky majetku transakcemi, jako jsou fúze a nepeněžní vklady (obecně veškeré případy na které je aplikováno ustanovení §24 odst. 3 písm. a) zákona o účetnictví), praxe se značně liší v tom, jak ocenění u nabývající účetní jednotky navazuje na ocenění u předchozí účetní jednotky.</a:t>
            </a:r>
          </a:p>
          <a:p>
            <a:r>
              <a:rPr lang="cs-CZ" b="1" dirty="0"/>
              <a:t>Řešení</a:t>
            </a:r>
          </a:p>
          <a:p>
            <a:pPr lvl="1"/>
            <a:r>
              <a:rPr lang="cs-CZ" dirty="0"/>
              <a:t>Pokud se ekonomicky jedná o tržní transakci je převzata hodnota aktiva v jedné částce jako nová pořizovací cena bez oprávek, případně jako reálná hodnota, pokud je v ní aktivum oceňováno.</a:t>
            </a:r>
          </a:p>
          <a:p>
            <a:pPr lvl="1"/>
            <a:r>
              <a:rPr lang="cs-CZ" dirty="0"/>
              <a:t>Pokud se nejedná o tržní transakci, ale spíše o reorganizaci s prokazatelnou ekonomickou kontinuitou, pak je možno převzít účetní hodnoty po nástupci v rozdělení na pořizovací cenu a oprávky.</a:t>
            </a:r>
          </a:p>
          <a:p>
            <a:r>
              <a:rPr lang="cs-CZ" b="1" dirty="0"/>
              <a:t>Zdůvodnění</a:t>
            </a:r>
          </a:p>
          <a:p>
            <a:pPr lvl="1"/>
            <a:r>
              <a:rPr lang="cs-CZ" dirty="0"/>
              <a:t>Účetní předpisy neobsahují konkrétní postup, jak prakticky provést přecenění nebo jak pokračovat v ocenění použitém předchozí účetní jednotkou</a:t>
            </a:r>
          </a:p>
          <a:p>
            <a:pPr lvl="1"/>
            <a:r>
              <a:rPr lang="cs-CZ" dirty="0"/>
              <a:t>Proto pro volbu metody je třeba hledat jiné kritérium, a tímto by měl být zejména princip přednosti podstaty před formou a který respektuje povahu transakce, kterou bylo aktivum nabyto.</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28</a:t>
            </a:fld>
            <a:endParaRPr lang="cs-CZ" dirty="0"/>
          </a:p>
        </p:txBody>
      </p:sp>
    </p:spTree>
    <p:extLst>
      <p:ext uri="{BB962C8B-B14F-4D97-AF65-F5344CB8AC3E}">
        <p14:creationId xmlns:p14="http://schemas.microsoft.com/office/powerpoint/2010/main" val="186954096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507288" cy="935341"/>
          </a:xfrm>
        </p:spPr>
        <p:txBody>
          <a:bodyPr>
            <a:noAutofit/>
          </a:bodyPr>
          <a:lstStyle/>
          <a:p>
            <a:r>
              <a:rPr lang="cs-CZ" altLang="cs-CZ" sz="2800" b="1" dirty="0">
                <a:cs typeface="Arial" charset="0"/>
              </a:rPr>
              <a:t>I-26 Slevy z pořizovací ceny DHM v následujících účetních obdobích po uvedení do užívání</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412775"/>
            <a:ext cx="8507288" cy="5107483"/>
          </a:xfrm>
        </p:spPr>
        <p:txBody>
          <a:bodyPr>
            <a:normAutofit fontScale="62500" lnSpcReduction="20000"/>
          </a:bodyPr>
          <a:lstStyle/>
          <a:p>
            <a:r>
              <a:rPr lang="cs-CZ" b="1" dirty="0"/>
              <a:t>Popis problému</a:t>
            </a:r>
          </a:p>
          <a:p>
            <a:pPr lvl="1"/>
            <a:r>
              <a:rPr lang="cs-CZ" dirty="0"/>
              <a:t>Tato interpretace se zabývá otázkou, zda by v případě poskytnutí slevy v některém následném období mělo dojít k úpravě pořizovací ceny tohoto majetku u nabyvatele majetku, a jakým způsobem by měl nabyvatel upravit příslušné oprávky a odpisy. </a:t>
            </a:r>
          </a:p>
          <a:p>
            <a:r>
              <a:rPr lang="cs-CZ" b="1" dirty="0"/>
              <a:t>Řešení</a:t>
            </a:r>
          </a:p>
          <a:p>
            <a:pPr lvl="1"/>
            <a:r>
              <a:rPr lang="cs-CZ" dirty="0"/>
              <a:t>Pokud je nabyvateli přiznána sleva z ceny majetku, který je již v používání, měla by tato sleva být účtována oproti položce, se kterou věcně souvisí:</a:t>
            </a:r>
          </a:p>
          <a:p>
            <a:pPr lvl="2"/>
            <a:r>
              <a:rPr lang="cs-CZ" dirty="0"/>
              <a:t>Pořizovací ceně aktiva, pokud neexistuje jiný důvod ke slevě než jeho pořízení, například za pozdní dodání aktiva.</a:t>
            </a:r>
          </a:p>
          <a:p>
            <a:pPr lvl="2"/>
            <a:r>
              <a:rPr lang="cs-CZ" dirty="0"/>
              <a:t>Výsledkově, pokud se vztahuje k používání aktiva a kompenzuje například jeho poruchovost nebo horší kvalitu produkce.</a:t>
            </a:r>
          </a:p>
          <a:p>
            <a:pPr lvl="1"/>
            <a:r>
              <a:rPr lang="cs-CZ" dirty="0"/>
              <a:t>U oprávek a odpisů jeví jako obecně vhodnější postup neměnit hodnotu dosavadních oprávek, ale provést pouze přehodnocení budoucích odpisů daného majetku. </a:t>
            </a:r>
          </a:p>
          <a:p>
            <a:r>
              <a:rPr lang="cs-CZ" b="1" dirty="0"/>
              <a:t>Zdůvodnění</a:t>
            </a:r>
          </a:p>
          <a:p>
            <a:pPr lvl="1"/>
            <a:r>
              <a:rPr lang="cs-CZ" dirty="0"/>
              <a:t>Volba řešení respektuje věcnou podstatu transakce, která byla příčinou poskytnutí slevy </a:t>
            </a:r>
          </a:p>
          <a:p>
            <a:pPr lvl="1"/>
            <a:r>
              <a:rPr lang="cs-CZ" dirty="0"/>
              <a:t>Poskytnutí slevy vykázané proti pořizovací ceně upravuje odpisy pouze prospektivně, protože se nejedná o opravu chyby</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29</a:t>
            </a:fld>
            <a:endParaRPr lang="cs-CZ" dirty="0"/>
          </a:p>
        </p:txBody>
      </p:sp>
    </p:spTree>
    <p:extLst>
      <p:ext uri="{BB962C8B-B14F-4D97-AF65-F5344CB8AC3E}">
        <p14:creationId xmlns:p14="http://schemas.microsoft.com/office/powerpoint/2010/main" val="107473051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4788024" y="381600"/>
            <a:ext cx="3898776" cy="671136"/>
          </a:xfrm>
        </p:spPr>
        <p:txBody>
          <a:bodyPr vert="horz" lIns="91440" tIns="45720" rIns="91440" bIns="45720" rtlCol="0" anchor="ctr">
            <a:noAutofit/>
          </a:bodyPr>
          <a:lstStyle/>
          <a:p>
            <a:r>
              <a:rPr lang="cs-CZ" altLang="cs-CZ" sz="3600" b="1" dirty="0">
                <a:solidFill>
                  <a:srgbClr val="A72963"/>
                </a:solidFill>
                <a:latin typeface="+mn-lt"/>
                <a:cs typeface="Arial" charset="0"/>
              </a:rPr>
              <a:t>Obsah prezentace</a:t>
            </a:r>
            <a:endParaRPr altLang="cs-CZ" sz="3600" b="1" dirty="0">
              <a:solidFill>
                <a:srgbClr val="A72963"/>
              </a:solidFill>
              <a:latin typeface="+mn-lt"/>
              <a:cs typeface="Arial" charset="0"/>
            </a:endParaRPr>
          </a:p>
        </p:txBody>
      </p:sp>
      <p:sp>
        <p:nvSpPr>
          <p:cNvPr id="14339" name="Zástupný symbol pro obsah 6"/>
          <p:cNvSpPr>
            <a:spLocks noGrp="1"/>
          </p:cNvSpPr>
          <p:nvPr>
            <p:ph idx="1"/>
          </p:nvPr>
        </p:nvSpPr>
        <p:spPr>
          <a:xfrm>
            <a:off x="323528" y="692696"/>
            <a:ext cx="8820471" cy="5976664"/>
          </a:xfrm>
        </p:spPr>
        <p:txBody>
          <a:bodyPr>
            <a:normAutofit fontScale="92500" lnSpcReduction="20000"/>
          </a:bodyPr>
          <a:lstStyle/>
          <a:p>
            <a:pPr marL="358775" indent="-358775">
              <a:spcBef>
                <a:spcPts val="0"/>
              </a:spcBef>
              <a:buFont typeface="+mj-lt"/>
              <a:buAutoNum type="arabicPeriod"/>
            </a:pPr>
            <a:r>
              <a:rPr lang="cs-CZ" altLang="cs-CZ" sz="1400" b="1" dirty="0">
                <a:latin typeface="+mn-lt"/>
                <a:cs typeface="Arial" charset="0"/>
              </a:rPr>
              <a:t>Národní účetní rada (NÚR)</a:t>
            </a:r>
          </a:p>
          <a:p>
            <a:pPr marL="644525" lvl="1">
              <a:spcBef>
                <a:spcPts val="0"/>
              </a:spcBef>
            </a:pPr>
            <a:r>
              <a:rPr lang="cs-CZ" altLang="cs-CZ" sz="1200" dirty="0">
                <a:latin typeface="+mn-lt"/>
                <a:cs typeface="Arial" charset="0"/>
              </a:rPr>
              <a:t>Systém interpretací NÚR</a:t>
            </a:r>
          </a:p>
          <a:p>
            <a:pPr marL="644525" lvl="1">
              <a:spcBef>
                <a:spcPts val="0"/>
              </a:spcBef>
            </a:pPr>
            <a:r>
              <a:rPr lang="cs-CZ" altLang="cs-CZ" sz="1200" dirty="0">
                <a:latin typeface="+mn-lt"/>
                <a:cs typeface="Arial" charset="0"/>
              </a:rPr>
              <a:t>Předmluva k interpretacím NÚR</a:t>
            </a:r>
          </a:p>
          <a:p>
            <a:pPr marL="358775" indent="-358775">
              <a:spcBef>
                <a:spcPts val="0"/>
              </a:spcBef>
              <a:buFont typeface="+mj-lt"/>
              <a:buAutoNum type="arabicPeriod"/>
            </a:pPr>
            <a:r>
              <a:rPr lang="cs-CZ" altLang="cs-CZ" sz="1400" b="1" dirty="0">
                <a:latin typeface="+mn-lt"/>
                <a:cs typeface="Arial" charset="0"/>
              </a:rPr>
              <a:t>Schválené Interpretace NÚR</a:t>
            </a:r>
          </a:p>
          <a:p>
            <a:pPr marL="644525" lvl="1">
              <a:spcBef>
                <a:spcPts val="0"/>
              </a:spcBef>
            </a:pPr>
            <a:r>
              <a:rPr lang="cs-CZ" altLang="cs-CZ" sz="1200" dirty="0">
                <a:cs typeface="Arial" charset="0"/>
              </a:rPr>
              <a:t>I-01	Přechodné rozdíly při výchozím uznání aktiv</a:t>
            </a:r>
          </a:p>
          <a:p>
            <a:pPr marL="644525" lvl="1">
              <a:spcBef>
                <a:spcPts val="0"/>
              </a:spcBef>
            </a:pPr>
            <a:r>
              <a:rPr lang="cs-CZ" altLang="cs-CZ" sz="1200" dirty="0">
                <a:cs typeface="Arial" charset="0"/>
              </a:rPr>
              <a:t>I-02	Přechodné rozdíly při přeměnách a vkladech</a:t>
            </a:r>
          </a:p>
          <a:p>
            <a:pPr marL="644525" lvl="1">
              <a:spcBef>
                <a:spcPts val="0"/>
              </a:spcBef>
            </a:pPr>
            <a:r>
              <a:rPr lang="cs-CZ" altLang="cs-CZ" sz="1200" dirty="0">
                <a:cs typeface="Arial" charset="0"/>
              </a:rPr>
              <a:t>I-03	Rezerva na splatnou daň</a:t>
            </a:r>
          </a:p>
          <a:p>
            <a:pPr marL="644525" lvl="1">
              <a:spcBef>
                <a:spcPts val="0"/>
              </a:spcBef>
            </a:pPr>
            <a:r>
              <a:rPr lang="cs-CZ" altLang="cs-CZ" sz="1200" dirty="0">
                <a:cs typeface="Arial" charset="0"/>
              </a:rPr>
              <a:t>I-04	Odložená daň z přechodných rozdílů při ocenění majetkových účastí metodou ekvivalence</a:t>
            </a:r>
          </a:p>
          <a:p>
            <a:pPr marL="644525" lvl="1">
              <a:spcBef>
                <a:spcPts val="0"/>
              </a:spcBef>
            </a:pPr>
            <a:r>
              <a:rPr lang="cs-CZ" altLang="cs-CZ" sz="1200" dirty="0">
                <a:cs typeface="Arial" charset="0"/>
              </a:rPr>
              <a:t>I-05	Stanovení okamžiku zahájení účtování souvisejících nákladů spojených s pořízením dlouhodobého majetku</a:t>
            </a:r>
          </a:p>
          <a:p>
            <a:pPr marL="644525" lvl="1">
              <a:spcBef>
                <a:spcPts val="0"/>
              </a:spcBef>
            </a:pPr>
            <a:r>
              <a:rPr lang="cs-CZ" altLang="cs-CZ" sz="1200" dirty="0">
                <a:cs typeface="Arial" charset="0"/>
              </a:rPr>
              <a:t>I-07	Komisionářské smlouvy</a:t>
            </a:r>
          </a:p>
          <a:p>
            <a:pPr marL="644525" lvl="1">
              <a:spcBef>
                <a:spcPts val="0"/>
              </a:spcBef>
            </a:pPr>
            <a:r>
              <a:rPr lang="cs-CZ" altLang="cs-CZ" sz="1200" dirty="0">
                <a:cs typeface="Arial" charset="0"/>
              </a:rPr>
              <a:t>I-08	Sociální fond a účtování o fondech tvořených ze zisku</a:t>
            </a:r>
          </a:p>
          <a:p>
            <a:pPr marL="644525" lvl="1">
              <a:spcBef>
                <a:spcPts val="0"/>
              </a:spcBef>
            </a:pPr>
            <a:r>
              <a:rPr lang="cs-CZ" altLang="cs-CZ" sz="1200" dirty="0">
                <a:cs typeface="Arial" charset="0"/>
              </a:rPr>
              <a:t>I-09	Odložená daň – první vykázání</a:t>
            </a:r>
          </a:p>
          <a:p>
            <a:pPr marL="644525" lvl="1">
              <a:spcBef>
                <a:spcPts val="0"/>
              </a:spcBef>
            </a:pPr>
            <a:r>
              <a:rPr lang="cs-CZ" altLang="cs-CZ" sz="1200" dirty="0">
                <a:cs typeface="Arial" charset="0"/>
              </a:rPr>
              <a:t>I-10	Okamžik účtování o pohledávce z titulu příslušenství k pohledávce u věřitele</a:t>
            </a:r>
          </a:p>
          <a:p>
            <a:pPr marL="644525" lvl="1">
              <a:spcBef>
                <a:spcPts val="0"/>
              </a:spcBef>
            </a:pPr>
            <a:r>
              <a:rPr lang="cs-CZ" altLang="cs-CZ" sz="1200" dirty="0">
                <a:cs typeface="Arial" charset="0"/>
              </a:rPr>
              <a:t>I-12	Faktoring</a:t>
            </a:r>
          </a:p>
          <a:p>
            <a:pPr marL="644525" lvl="1">
              <a:spcBef>
                <a:spcPts val="0"/>
              </a:spcBef>
            </a:pPr>
            <a:r>
              <a:rPr lang="cs-CZ" altLang="cs-CZ" sz="1200" dirty="0">
                <a:cs typeface="Arial" charset="0"/>
              </a:rPr>
              <a:t>I-13	Účtování související s paušálními náhradami odpovědnosti za kvalitu dodávek</a:t>
            </a:r>
          </a:p>
          <a:p>
            <a:pPr marL="644525" lvl="1">
              <a:spcBef>
                <a:spcPts val="0"/>
              </a:spcBef>
            </a:pPr>
            <a:r>
              <a:rPr lang="cs-CZ" altLang="cs-CZ" sz="1200" dirty="0">
                <a:cs typeface="Arial" charset="0"/>
              </a:rPr>
              <a:t>I-14	Okamžik vykázání nároku na přijetí nebo vrácení dotace</a:t>
            </a:r>
          </a:p>
          <a:p>
            <a:pPr marL="644525" lvl="1">
              <a:spcBef>
                <a:spcPts val="0"/>
              </a:spcBef>
            </a:pPr>
            <a:r>
              <a:rPr lang="cs-CZ" altLang="cs-CZ" sz="1200" dirty="0">
                <a:cs typeface="Arial" charset="0"/>
              </a:rPr>
              <a:t>I-15	Zúčtování nevyplacených přiznaných podílů na zisku	</a:t>
            </a:r>
          </a:p>
          <a:p>
            <a:pPr marL="644525" lvl="1">
              <a:spcBef>
                <a:spcPts val="0"/>
              </a:spcBef>
            </a:pPr>
            <a:r>
              <a:rPr lang="cs-CZ" altLang="cs-CZ" sz="1200" dirty="0">
                <a:cs typeface="Arial" charset="0"/>
              </a:rPr>
              <a:t>I-16	Účtování úplatně nabytého samostatného věcného břemene</a:t>
            </a:r>
          </a:p>
          <a:p>
            <a:pPr marL="644525" lvl="1">
              <a:spcBef>
                <a:spcPts val="0"/>
              </a:spcBef>
            </a:pPr>
            <a:r>
              <a:rPr lang="cs-CZ" altLang="cs-CZ" sz="1200" dirty="0">
                <a:cs typeface="Arial" charset="0"/>
              </a:rPr>
              <a:t>I-17	Pobídky v nájemních vztazích</a:t>
            </a:r>
          </a:p>
          <a:p>
            <a:pPr marL="644525" lvl="1">
              <a:spcBef>
                <a:spcPts val="0"/>
              </a:spcBef>
            </a:pPr>
            <a:r>
              <a:rPr lang="cs-CZ" altLang="cs-CZ" sz="1200" dirty="0">
                <a:cs typeface="Arial" charset="0"/>
              </a:rPr>
              <a:t>I-18	Dohadné položky v cizí měně</a:t>
            </a:r>
          </a:p>
          <a:p>
            <a:pPr marL="644525" lvl="1">
              <a:spcBef>
                <a:spcPts val="0"/>
              </a:spcBef>
            </a:pPr>
            <a:r>
              <a:rPr lang="cs-CZ" altLang="cs-CZ" sz="1200" dirty="0">
                <a:cs typeface="Arial" charset="0"/>
              </a:rPr>
              <a:t>I-19	Zúčtování závazků vzniklých z rozdělení vlastního kapitálu</a:t>
            </a:r>
          </a:p>
          <a:p>
            <a:pPr marL="644525" lvl="1">
              <a:spcBef>
                <a:spcPts val="0"/>
              </a:spcBef>
            </a:pPr>
            <a:r>
              <a:rPr lang="cs-CZ" altLang="cs-CZ" sz="1200" dirty="0">
                <a:cs typeface="Arial" charset="0"/>
              </a:rPr>
              <a:t>I-20	Účetní zachycení podmíněných investičních výdajů</a:t>
            </a:r>
          </a:p>
          <a:p>
            <a:pPr marL="644525" lvl="1">
              <a:spcBef>
                <a:spcPts val="0"/>
              </a:spcBef>
            </a:pPr>
            <a:r>
              <a:rPr lang="cs-CZ" altLang="cs-CZ" sz="1200" dirty="0">
                <a:cs typeface="Arial" charset="0"/>
              </a:rPr>
              <a:t>I-21	Odpis cizoměnové pohledávky a závazku</a:t>
            </a:r>
          </a:p>
          <a:p>
            <a:pPr marL="644525" lvl="1">
              <a:spcBef>
                <a:spcPts val="0"/>
              </a:spcBef>
            </a:pPr>
            <a:r>
              <a:rPr lang="cs-CZ" altLang="cs-CZ" sz="1200" dirty="0">
                <a:cs typeface="Arial" charset="0"/>
              </a:rPr>
              <a:t>I-22	Dotace v cizí měně</a:t>
            </a:r>
          </a:p>
          <a:p>
            <a:pPr marL="644525" lvl="1">
              <a:spcBef>
                <a:spcPts val="0"/>
              </a:spcBef>
            </a:pPr>
            <a:r>
              <a:rPr lang="cs-CZ" altLang="cs-CZ" sz="1200" dirty="0">
                <a:cs typeface="Arial" charset="0"/>
              </a:rPr>
              <a:t>I-23	Oceňování nabyté cizoměnové pohledávky</a:t>
            </a:r>
          </a:p>
          <a:p>
            <a:pPr marL="644525" lvl="1">
              <a:spcBef>
                <a:spcPts val="0"/>
              </a:spcBef>
            </a:pPr>
            <a:r>
              <a:rPr lang="cs-CZ" altLang="cs-CZ" sz="1200" dirty="0">
                <a:cs typeface="Arial" charset="0"/>
              </a:rPr>
              <a:t>I-24	Události po rozvahovém dni</a:t>
            </a:r>
          </a:p>
          <a:p>
            <a:pPr marL="644525" lvl="1">
              <a:spcBef>
                <a:spcPts val="0"/>
              </a:spcBef>
            </a:pPr>
            <a:r>
              <a:rPr lang="cs-CZ" altLang="cs-CZ" sz="1200" dirty="0">
                <a:cs typeface="Arial" charset="0"/>
              </a:rPr>
              <a:t>I-25	Ocenění po předchůdci</a:t>
            </a:r>
          </a:p>
          <a:p>
            <a:pPr marL="644525" lvl="1">
              <a:spcBef>
                <a:spcPts val="0"/>
              </a:spcBef>
            </a:pPr>
            <a:r>
              <a:rPr lang="cs-CZ" altLang="cs-CZ" sz="1200" dirty="0">
                <a:cs typeface="Arial" charset="0"/>
              </a:rPr>
              <a:t>I-26	Slevy z pořizovací ceny dl. hm. majetku v následujících účetních obdobích po uvedení do užívání</a:t>
            </a:r>
          </a:p>
          <a:p>
            <a:pPr marL="644525" lvl="1">
              <a:spcBef>
                <a:spcPts val="0"/>
              </a:spcBef>
            </a:pPr>
            <a:r>
              <a:rPr lang="cs-CZ" altLang="cs-CZ" sz="1200" dirty="0">
                <a:cs typeface="Arial" charset="0"/>
              </a:rPr>
              <a:t>I-27	Následné získání dotace na dlouhodobý majetek</a:t>
            </a:r>
          </a:p>
          <a:p>
            <a:pPr marL="644525" lvl="1">
              <a:spcBef>
                <a:spcPts val="0"/>
              </a:spcBef>
            </a:pPr>
            <a:r>
              <a:rPr lang="cs-CZ" altLang="cs-CZ" sz="1200" dirty="0">
                <a:cs typeface="Arial" charset="0"/>
              </a:rPr>
              <a:t>I-28	Následné vrácení dotace na dlouhodobý majetek</a:t>
            </a:r>
          </a:p>
          <a:p>
            <a:pPr marL="644525" lvl="1">
              <a:spcBef>
                <a:spcPts val="0"/>
              </a:spcBef>
            </a:pPr>
            <a:r>
              <a:rPr lang="cs-CZ" altLang="cs-CZ" sz="1200" dirty="0">
                <a:cs typeface="Arial" charset="0"/>
              </a:rPr>
              <a:t>I-29	Opravy chyb, změny v účetních odhadech a změny v účetních metodách</a:t>
            </a:r>
          </a:p>
          <a:p>
            <a:pPr marL="644525" lvl="1">
              <a:spcBef>
                <a:spcPts val="0"/>
              </a:spcBef>
            </a:pPr>
            <a:r>
              <a:rPr lang="cs-CZ" altLang="cs-CZ" sz="1200" dirty="0">
                <a:cs typeface="Arial" charset="0"/>
              </a:rPr>
              <a:t>I-30	Srovnatelnost informací za běžné a minulé účetní období v individuální účetní závěrce podnikatele</a:t>
            </a:r>
          </a:p>
          <a:p>
            <a:pPr marL="644525" lvl="1">
              <a:spcBef>
                <a:spcPts val="0"/>
              </a:spcBef>
            </a:pPr>
            <a:r>
              <a:rPr lang="cs-CZ" altLang="cs-CZ" sz="1200" dirty="0">
                <a:cs typeface="Arial" charset="0"/>
              </a:rPr>
              <a:t>I-31	Mezitímní účetní výkaznictví</a:t>
            </a:r>
          </a:p>
          <a:p>
            <a:pPr marL="644525" lvl="1">
              <a:spcBef>
                <a:spcPts val="0"/>
              </a:spcBef>
            </a:pPr>
            <a:r>
              <a:rPr lang="cs-CZ" altLang="cs-CZ" sz="1200" dirty="0">
                <a:cs typeface="Arial" charset="0"/>
              </a:rPr>
              <a:t>I-32	Struktura a obsah přehledu o změnách vlastního kapitálu</a:t>
            </a:r>
          </a:p>
          <a:p>
            <a:pPr marL="644525" lvl="1">
              <a:spcBef>
                <a:spcPts val="0"/>
              </a:spcBef>
            </a:pPr>
            <a:r>
              <a:rPr lang="cs-CZ" altLang="cs-CZ" sz="1200" dirty="0">
                <a:cs typeface="Arial" charset="0"/>
              </a:rPr>
              <a:t>I-33 Určení okamžiku zařazení dlouhodobého hmotného majetku do užívání</a:t>
            </a:r>
          </a:p>
          <a:p>
            <a:pPr marL="644525" lvl="1">
              <a:spcBef>
                <a:spcPts val="0"/>
              </a:spcBef>
            </a:pPr>
            <a:r>
              <a:rPr lang="cs-CZ" altLang="cs-CZ" sz="1200" dirty="0">
                <a:cs typeface="Arial" charset="0"/>
              </a:rPr>
              <a:t>I-34 Rezervy na likvidace</a:t>
            </a:r>
          </a:p>
          <a:p>
            <a:pPr marL="644525" lvl="1">
              <a:spcBef>
                <a:spcPts val="0"/>
              </a:spcBef>
            </a:pPr>
            <a:r>
              <a:rPr lang="cs-CZ" altLang="cs-CZ" sz="1200" dirty="0">
                <a:cs typeface="Arial" charset="0"/>
              </a:rPr>
              <a:t>I-35 Oceňování zásob vytvořených vlastní činností</a:t>
            </a:r>
          </a:p>
          <a:p>
            <a:pPr marL="644525" lvl="1">
              <a:spcBef>
                <a:spcPts val="0"/>
              </a:spcBef>
            </a:pPr>
            <a:r>
              <a:rPr lang="cs-CZ" altLang="cs-CZ" sz="1200" dirty="0">
                <a:cs typeface="Arial" charset="0"/>
              </a:rPr>
              <a:t>I-36 Náhradní způsob výpočtu konsolidačního rozdílu</a:t>
            </a:r>
          </a:p>
          <a:p>
            <a:pPr marL="644525" lvl="1">
              <a:spcBef>
                <a:spcPts val="0"/>
              </a:spcBef>
            </a:pPr>
            <a:r>
              <a:rPr lang="cs-CZ" altLang="cs-CZ" sz="1200" dirty="0">
                <a:cs typeface="Arial" charset="0"/>
              </a:rPr>
              <a:t>I-37	Časové rozlišování a cizí měna</a:t>
            </a:r>
          </a:p>
          <a:p>
            <a:pPr marL="644525" lvl="1">
              <a:spcBef>
                <a:spcPts val="0"/>
              </a:spcBef>
            </a:pPr>
            <a:r>
              <a:rPr lang="cs-CZ" altLang="cs-CZ" sz="1200" dirty="0">
                <a:cs typeface="Arial" charset="0"/>
              </a:rPr>
              <a:t>I-38	Zachycení prodeje podílu v dceřiném podniku v konsolidované účetní závěrce</a:t>
            </a:r>
          </a:p>
          <a:p>
            <a:pPr marL="644525" lvl="1">
              <a:spcBef>
                <a:spcPts val="0"/>
              </a:spcBef>
            </a:pPr>
            <a:r>
              <a:rPr lang="cs-CZ" altLang="cs-CZ" sz="1200" dirty="0">
                <a:cs typeface="Arial" charset="0"/>
              </a:rPr>
              <a:t>I-39 	Inventarizační rozdíly u zásob a dlouhodobého majetku</a:t>
            </a:r>
          </a:p>
          <a:p>
            <a:pPr marL="358775" indent="-358775">
              <a:spcBef>
                <a:spcPts val="0"/>
              </a:spcBef>
              <a:buFont typeface="+mj-lt"/>
              <a:buAutoNum type="arabicPeriod"/>
            </a:pPr>
            <a:r>
              <a:rPr lang="cs-CZ" altLang="cs-CZ" sz="1400" b="1" dirty="0">
                <a:cs typeface="Arial" charset="0"/>
              </a:rPr>
              <a:t>Pracovní návrhy interpretací NÚR</a:t>
            </a:r>
          </a:p>
        </p:txBody>
      </p:sp>
      <p:sp>
        <p:nvSpPr>
          <p:cNvPr id="2" name="Zástupný symbol pro datum 1"/>
          <p:cNvSpPr>
            <a:spLocks noGrp="1"/>
          </p:cNvSpPr>
          <p:nvPr>
            <p:ph type="dt" sz="half" idx="10"/>
          </p:nvPr>
        </p:nvSpPr>
        <p:spPr/>
        <p:txBody>
          <a:bodyPr/>
          <a:lstStyle/>
          <a:p>
            <a:r>
              <a:rPr lang="cs-CZ"/>
              <a:t>13. 1. 2020</a:t>
            </a:r>
            <a:endParaRPr lang="cs-CZ" dirty="0"/>
          </a:p>
        </p:txBody>
      </p:sp>
      <p:sp>
        <p:nvSpPr>
          <p:cNvPr id="3" name="Zástupný symbol pro zápatí 2"/>
          <p:cNvSpPr>
            <a:spLocks noGrp="1"/>
          </p:cNvSpPr>
          <p:nvPr>
            <p:ph type="ftr" sz="quarter" idx="11"/>
          </p:nvPr>
        </p:nvSpPr>
        <p:spPr/>
        <p:txBody>
          <a:bodyPr/>
          <a:lstStyle/>
          <a:p>
            <a:r>
              <a:rPr lang="cs-CZ"/>
              <a:t>Mejzlík Ladislav: Interpretace NÚR (Klubové setkání  KDP ČR Ostrava)</a:t>
            </a:r>
            <a:endParaRPr lang="cs-CZ" dirty="0"/>
          </a:p>
        </p:txBody>
      </p:sp>
      <p:sp>
        <p:nvSpPr>
          <p:cNvPr id="4" name="Zástupný symbol pro číslo snímku 3"/>
          <p:cNvSpPr>
            <a:spLocks noGrp="1"/>
          </p:cNvSpPr>
          <p:nvPr>
            <p:ph type="sldNum" sz="quarter" idx="12"/>
          </p:nvPr>
        </p:nvSpPr>
        <p:spPr/>
        <p:txBody>
          <a:bodyPr/>
          <a:lstStyle/>
          <a:p>
            <a:fld id="{5546A31B-85AC-4894-B9D7-535A89A55BA2}" type="slidenum">
              <a:rPr lang="cs-CZ" smtClean="0"/>
              <a:pPr/>
              <a:t>3</a:t>
            </a:fld>
            <a:endParaRPr lang="cs-CZ"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527120"/>
          </a:xfrm>
        </p:spPr>
        <p:txBody>
          <a:bodyPr>
            <a:noAutofit/>
          </a:bodyPr>
          <a:lstStyle/>
          <a:p>
            <a:r>
              <a:rPr lang="cs-CZ" altLang="cs-CZ" sz="2800" b="1" dirty="0">
                <a:cs typeface="Arial" charset="0"/>
              </a:rPr>
              <a:t>I-27 Následné získání dotace na dlouhodobý majetek</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980728"/>
            <a:ext cx="8579296" cy="5688632"/>
          </a:xfrm>
        </p:spPr>
        <p:txBody>
          <a:bodyPr>
            <a:normAutofit fontScale="70000" lnSpcReduction="20000"/>
          </a:bodyPr>
          <a:lstStyle/>
          <a:p>
            <a:r>
              <a:rPr lang="cs-CZ" b="1" dirty="0"/>
              <a:t>Popis problému</a:t>
            </a:r>
          </a:p>
          <a:p>
            <a:pPr lvl="1"/>
            <a:r>
              <a:rPr lang="cs-CZ" dirty="0"/>
              <a:t>Tato interpretace řeší tedy pouze situaci, kdy účetní jednotka měla od samého počátku úmysl pořídit majetek s pomocí dotace, která však byla skutečně získána až v některém z následujících období po podání žádosti o dotaci. </a:t>
            </a:r>
          </a:p>
          <a:p>
            <a:r>
              <a:rPr lang="cs-CZ" b="1" dirty="0"/>
              <a:t>Řešení</a:t>
            </a:r>
          </a:p>
          <a:p>
            <a:pPr lvl="1"/>
            <a:r>
              <a:rPr lang="cs-CZ" dirty="0"/>
              <a:t>Účetní jednotka postupuje </a:t>
            </a:r>
          </a:p>
          <a:p>
            <a:pPr lvl="2"/>
            <a:r>
              <a:rPr lang="cs-CZ" dirty="0"/>
              <a:t>prospektivně, pokud nevykázání pohledávky z titulu dotace nebylo chybou</a:t>
            </a:r>
          </a:p>
          <a:p>
            <a:pPr lvl="2"/>
            <a:r>
              <a:rPr lang="cs-CZ" dirty="0"/>
              <a:t>Retrospektivně, pokud nevykázáním pohledávky z titulu dotace vznikla chyba</a:t>
            </a:r>
          </a:p>
          <a:p>
            <a:pPr lvl="1"/>
            <a:r>
              <a:rPr lang="cs-CZ" dirty="0"/>
              <a:t>V účetním období, ve kterém byla následně získána dotace, sníží účetní jednotka pořizovací cenu dlouhodobého majetku o přijatou dotaci a zároveň sníží adekvátně oprávky na výši, která by byla, kdyby se odpisovalo ze snížené pořizovací ceny již od okamžiku pořízení majetku. Výsledný rozdíl se proúčtuje do výsledku běžného období jako snížení provozních nákladů (odpisů). Majetek se od tohoto okamžiku nadále odpisuje ze snížené pořizovací ceny..</a:t>
            </a:r>
          </a:p>
          <a:p>
            <a:r>
              <a:rPr lang="cs-CZ" b="1" dirty="0"/>
              <a:t>Zdůvodnění</a:t>
            </a:r>
          </a:p>
          <a:p>
            <a:pPr lvl="1"/>
            <a:r>
              <a:rPr lang="cs-CZ" dirty="0"/>
              <a:t>Zvolený postup zabezpečuje srovnatelnost informací o majetku pořízeném dotací bez ohledu na okamžik a ostatní okolnosti proúčtování dotace. </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30</a:t>
            </a:fld>
            <a:endParaRPr lang="cs-CZ" dirty="0"/>
          </a:p>
        </p:txBody>
      </p:sp>
    </p:spTree>
    <p:extLst>
      <p:ext uri="{BB962C8B-B14F-4D97-AF65-F5344CB8AC3E}">
        <p14:creationId xmlns:p14="http://schemas.microsoft.com/office/powerpoint/2010/main" val="59932513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599128"/>
          </a:xfrm>
        </p:spPr>
        <p:txBody>
          <a:bodyPr>
            <a:noAutofit/>
          </a:bodyPr>
          <a:lstStyle/>
          <a:p>
            <a:r>
              <a:rPr lang="cs-CZ" altLang="cs-CZ" sz="2800" b="1" dirty="0">
                <a:cs typeface="Arial" charset="0"/>
              </a:rPr>
              <a:t>I-28 Následné vrácení dotace na dlouhodobý majetek</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980728"/>
            <a:ext cx="8579296" cy="5760640"/>
          </a:xfrm>
        </p:spPr>
        <p:txBody>
          <a:bodyPr>
            <a:normAutofit fontScale="92500" lnSpcReduction="20000"/>
          </a:bodyPr>
          <a:lstStyle/>
          <a:p>
            <a:r>
              <a:rPr lang="cs-CZ" sz="2400" b="1" dirty="0"/>
              <a:t>Popis problému</a:t>
            </a:r>
          </a:p>
          <a:p>
            <a:pPr lvl="1"/>
            <a:r>
              <a:rPr lang="cs-CZ" sz="2400" dirty="0"/>
              <a:t>Podstatou problému je, jak má účetní jednotka správně postupovat v situaci, kdy bude muset následně po zařazení aktiva do používání část nebo celou dotaci na takové aktivum vrátit.</a:t>
            </a:r>
          </a:p>
          <a:p>
            <a:r>
              <a:rPr lang="cs-CZ" sz="2400" b="1" dirty="0"/>
              <a:t>Řešení</a:t>
            </a:r>
          </a:p>
          <a:p>
            <a:pPr lvl="1"/>
            <a:r>
              <a:rPr lang="cs-CZ" sz="2400" dirty="0"/>
              <a:t>Pokud účetní jednotce vznikne (po sestavení účetní závěrky za minulé účetní období) povinnost vrátit část nebo celou dotaci, je důležité, aby účetní jednotka prokázala, kdy se o takové povinnosti dozvěděla, a to bez ohledu na to, kdy k vrácení dotace skutečně došlo.</a:t>
            </a:r>
          </a:p>
          <a:p>
            <a:pPr lvl="1"/>
            <a:r>
              <a:rPr lang="cs-CZ" sz="2400" dirty="0"/>
              <a:t>Bez ohledu na to, zda je následné vrácení dotace klasifikováno jako oprava chyby nebo operace běžného období, musí účetní jednotka v důsledku vrácení dotace upravit pořizovací cenu a oprávky aktiva nakoupeného z dotace tak, aby po této úpravě byly ve výši, ve které by byly vykázány v případě, že by dotace nikdy nebyla přijata.</a:t>
            </a:r>
          </a:p>
          <a:p>
            <a:r>
              <a:rPr lang="cs-CZ" sz="2400" b="1" dirty="0"/>
              <a:t>Zdůvodnění</a:t>
            </a:r>
          </a:p>
          <a:p>
            <a:pPr lvl="1"/>
            <a:r>
              <a:rPr lang="cs-CZ" sz="2400" dirty="0"/>
              <a:t>Zvolený postup zabezpečuje srovnatelnost informací o majetku pořízeném dotací bez ohledu na okamžik a ostatní okolnosti proúčtování dotace. </a:t>
            </a:r>
            <a:endParaRPr lang="en-GB" sz="24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31</a:t>
            </a:fld>
            <a:endParaRPr lang="cs-CZ" dirty="0"/>
          </a:p>
        </p:txBody>
      </p:sp>
    </p:spTree>
    <p:extLst>
      <p:ext uri="{BB962C8B-B14F-4D97-AF65-F5344CB8AC3E}">
        <p14:creationId xmlns:p14="http://schemas.microsoft.com/office/powerpoint/2010/main" val="293071806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p:txBody>
          <a:bodyPr>
            <a:noAutofit/>
          </a:bodyPr>
          <a:lstStyle/>
          <a:p>
            <a:r>
              <a:rPr lang="cs-CZ" altLang="cs-CZ" sz="2800" b="1" dirty="0">
                <a:cs typeface="Arial" charset="0"/>
              </a:rPr>
              <a:t>I-29 Opravy chyb, změny v účetních odhadech a změny v účetních metodách</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524600"/>
            <a:ext cx="8507288" cy="5072752"/>
          </a:xfrm>
        </p:spPr>
        <p:txBody>
          <a:bodyPr>
            <a:normAutofit fontScale="85000" lnSpcReduction="20000"/>
          </a:bodyPr>
          <a:lstStyle/>
          <a:p>
            <a:r>
              <a:rPr lang="cs-CZ" b="1" dirty="0"/>
              <a:t>Popis problému</a:t>
            </a:r>
          </a:p>
          <a:p>
            <a:pPr lvl="1"/>
            <a:r>
              <a:rPr lang="cs-CZ" dirty="0"/>
              <a:t>V důsledku zavedení nového vykazování oprav chyb a změn metod v roce 2013 vyvstávají následující otázky:</a:t>
            </a:r>
          </a:p>
          <a:p>
            <a:pPr lvl="2"/>
            <a:r>
              <a:rPr lang="cs-CZ" dirty="0"/>
              <a:t>co je považováno za chybu a její opravu?</a:t>
            </a:r>
          </a:p>
          <a:p>
            <a:pPr lvl="2"/>
            <a:r>
              <a:rPr lang="cs-CZ" dirty="0"/>
              <a:t>co je účetním odhadem a co je tedy následně považováno za změnu v účetním odhadu? </a:t>
            </a:r>
          </a:p>
          <a:p>
            <a:pPr lvl="2"/>
            <a:r>
              <a:rPr lang="cs-CZ" dirty="0"/>
              <a:t>co je považováno za změnu metody?</a:t>
            </a:r>
          </a:p>
          <a:p>
            <a:r>
              <a:rPr lang="cs-CZ" b="1" dirty="0"/>
              <a:t>Řešení</a:t>
            </a:r>
          </a:p>
          <a:p>
            <a:pPr lvl="1"/>
            <a:r>
              <a:rPr lang="cs-CZ" dirty="0"/>
              <a:t>Chyby a změny metod se vykazují retrospektivně včetně úpravy srovnávacích údajů v účetní závěrce</a:t>
            </a:r>
          </a:p>
          <a:p>
            <a:pPr lvl="1"/>
            <a:r>
              <a:rPr lang="cs-CZ" dirty="0"/>
              <a:t>Změny odhadu se vykazují prospektivně bez úpravy srovnávacích údajů v účetní závěrce</a:t>
            </a:r>
          </a:p>
          <a:p>
            <a:r>
              <a:rPr lang="cs-CZ" b="1" dirty="0"/>
              <a:t>Zdůvodnění</a:t>
            </a:r>
          </a:p>
          <a:p>
            <a:pPr lvl="1"/>
            <a:r>
              <a:rPr lang="cs-CZ" dirty="0"/>
              <a:t>Předmětem této interpretace je návod, jak od sebe věcně a účetně odlišit opravu chyby, změnu odhadu a změnu metod.</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32</a:t>
            </a:fld>
            <a:endParaRPr lang="cs-CZ" dirty="0"/>
          </a:p>
        </p:txBody>
      </p:sp>
    </p:spTree>
    <p:extLst>
      <p:ext uri="{BB962C8B-B14F-4D97-AF65-F5344CB8AC3E}">
        <p14:creationId xmlns:p14="http://schemas.microsoft.com/office/powerpoint/2010/main" val="117381687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887160"/>
          </a:xfrm>
        </p:spPr>
        <p:txBody>
          <a:bodyPr>
            <a:noAutofit/>
          </a:bodyPr>
          <a:lstStyle/>
          <a:p>
            <a:r>
              <a:rPr lang="cs-CZ" altLang="cs-CZ" sz="2800" b="1" dirty="0">
                <a:cs typeface="Arial" charset="0"/>
              </a:rPr>
              <a:t>I-30 Srovnatelnost informací za běžné a minulé účetní období v individuální účetní závěrce podnikatele</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484784"/>
            <a:ext cx="8507288" cy="5112568"/>
          </a:xfrm>
        </p:spPr>
        <p:txBody>
          <a:bodyPr>
            <a:normAutofit fontScale="77500" lnSpcReduction="20000"/>
          </a:bodyPr>
          <a:lstStyle/>
          <a:p>
            <a:r>
              <a:rPr lang="cs-CZ" b="1" dirty="0"/>
              <a:t>Popis problému</a:t>
            </a:r>
          </a:p>
          <a:p>
            <a:pPr lvl="1"/>
            <a:r>
              <a:rPr lang="cs-CZ" dirty="0"/>
              <a:t>Zákon o účetnictví i jeho prováděcí vyhlášky zakotvují požadavky na srovnatelnost informací uváděných v účetních závěrkách, avšak již blíže neupravují, jak při úpravě srovnávacích údajů ve výše uvedených případech postupovat.</a:t>
            </a:r>
          </a:p>
          <a:p>
            <a:r>
              <a:rPr lang="cs-CZ" b="1" dirty="0"/>
              <a:t>Řešení</a:t>
            </a:r>
          </a:p>
          <a:p>
            <a:pPr lvl="1"/>
            <a:r>
              <a:rPr lang="cs-CZ" dirty="0"/>
              <a:t>Účetní jednotky vykazují v aktuálních účetních závěrkách srovnávací údaje, které pocházejí z minulých účetních závěrek, ale upraví tyto srovnávací údaje, pokud taková změna přispěje k časové srovnatelnosti aktuálních a srovnávacích údajů. </a:t>
            </a:r>
          </a:p>
          <a:p>
            <a:r>
              <a:rPr lang="cs-CZ" b="1" dirty="0"/>
              <a:t>Zdůvodnění</a:t>
            </a:r>
          </a:p>
          <a:p>
            <a:pPr lvl="1"/>
            <a:r>
              <a:rPr lang="cs-CZ" dirty="0"/>
              <a:t>Tato interpretace nahrazuje I-11, která se původně problémem zabývala, ještě před změnou účetních předpisů.</a:t>
            </a:r>
          </a:p>
          <a:p>
            <a:pPr lvl="1"/>
            <a:r>
              <a:rPr lang="cs-CZ" dirty="0"/>
              <a:t>Schválení ani zveřejnění minulých účetních závěrek není překážkou změny aktuálně vykazovaných srovnávacích údajů pocházejících z těchto účetních závěrek.</a:t>
            </a:r>
          </a:p>
          <a:p>
            <a:pPr lvl="1"/>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33</a:t>
            </a:fld>
            <a:endParaRPr lang="cs-CZ" dirty="0"/>
          </a:p>
        </p:txBody>
      </p:sp>
    </p:spTree>
    <p:extLst>
      <p:ext uri="{BB962C8B-B14F-4D97-AF65-F5344CB8AC3E}">
        <p14:creationId xmlns:p14="http://schemas.microsoft.com/office/powerpoint/2010/main" val="421046365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599128"/>
          </a:xfrm>
        </p:spPr>
        <p:txBody>
          <a:bodyPr>
            <a:noAutofit/>
          </a:bodyPr>
          <a:lstStyle/>
          <a:p>
            <a:r>
              <a:rPr lang="cs-CZ" altLang="cs-CZ" sz="2800" b="1" dirty="0">
                <a:cs typeface="Arial" charset="0"/>
              </a:rPr>
              <a:t>I-31 Mezitímní účetní výkaznictví</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980727"/>
            <a:ext cx="8579296" cy="5688633"/>
          </a:xfrm>
        </p:spPr>
        <p:txBody>
          <a:bodyPr>
            <a:normAutofit fontScale="92500" lnSpcReduction="10000"/>
          </a:bodyPr>
          <a:lstStyle/>
          <a:p>
            <a:r>
              <a:rPr lang="cs-CZ" sz="2400" b="1" dirty="0"/>
              <a:t>Popis problému</a:t>
            </a:r>
          </a:p>
          <a:p>
            <a:pPr lvl="1"/>
            <a:r>
              <a:rPr lang="cs-CZ" sz="2000" dirty="0"/>
              <a:t>Základními problémy řešenými touto interpretací jsou tedy následující otázky:</a:t>
            </a:r>
          </a:p>
          <a:p>
            <a:pPr lvl="2"/>
            <a:r>
              <a:rPr lang="cs-CZ" sz="1600" dirty="0"/>
              <a:t>jaká pravidla a požadavky se vztahují na mezitímní účetní výkaznictví a</a:t>
            </a:r>
          </a:p>
          <a:p>
            <a:pPr lvl="2"/>
            <a:r>
              <a:rPr lang="cs-CZ" sz="1600" dirty="0"/>
              <a:t>zda jsou tato pravidla pro všechny formy mezitímního výkaznictví stejná, a pokud ne, jak se liší</a:t>
            </a:r>
          </a:p>
          <a:p>
            <a:r>
              <a:rPr lang="cs-CZ" sz="2400" b="1" dirty="0"/>
              <a:t>Řešení</a:t>
            </a:r>
          </a:p>
          <a:p>
            <a:pPr lvl="1"/>
            <a:r>
              <a:rPr lang="cs-CZ" sz="2000" dirty="0"/>
              <a:t>Mezitímní účetní výkaznictví, které svým rozsahem odpovídá účetní závěrce, tj. veškeré standardní součásti účetní závěrky stanovené zákonem o účetnictví (účetní výkazy a příloha) a které se pravidelně (např. pololetně, čtvrtletně, měsíčně) opakuje nebo je požadováno jednorázově, podléhá stejným účetním pravidlům jako sestavení řádné účetní závěrky. </a:t>
            </a:r>
          </a:p>
          <a:p>
            <a:pPr lvl="1"/>
            <a:r>
              <a:rPr lang="cs-CZ" sz="2000" dirty="0"/>
              <a:t>Při mezitímním vykazování jednotlivých účetních výkazů, prvků, účtů či položek účetních výkazů se postupuje tak, jako by tyto vybrané účetní informace měly být součástí pravidelného či jednorázového mezitímního účetního výkaznictví.</a:t>
            </a:r>
          </a:p>
          <a:p>
            <a:r>
              <a:rPr lang="cs-CZ" sz="2400" b="1" dirty="0"/>
              <a:t>Zdůvodnění</a:t>
            </a:r>
          </a:p>
          <a:p>
            <a:pPr lvl="1"/>
            <a:r>
              <a:rPr lang="cs-CZ" sz="2000" dirty="0"/>
              <a:t>Interpretace používá obecnou zásadu, že postupy použité pro mezitímní účetní výkaznictví jsou v principu shodné s pravidly pro sestavení řádné účetní závěrky, což zajišťuje konzistenci ročních a mezitímních závěrek</a:t>
            </a:r>
            <a:endParaRPr lang="en-GB" sz="20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34</a:t>
            </a:fld>
            <a:endParaRPr lang="cs-CZ" dirty="0"/>
          </a:p>
        </p:txBody>
      </p:sp>
    </p:spTree>
    <p:extLst>
      <p:ext uri="{BB962C8B-B14F-4D97-AF65-F5344CB8AC3E}">
        <p14:creationId xmlns:p14="http://schemas.microsoft.com/office/powerpoint/2010/main" val="403996855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1031176"/>
          </a:xfrm>
        </p:spPr>
        <p:txBody>
          <a:bodyPr>
            <a:noAutofit/>
          </a:bodyPr>
          <a:lstStyle/>
          <a:p>
            <a:r>
              <a:rPr lang="cs-CZ" altLang="cs-CZ" sz="2800" b="1" dirty="0">
                <a:cs typeface="Arial" charset="0"/>
              </a:rPr>
              <a:t>I-32 Struktura a obsah přehledu o změnách vlastního kapitálu</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268760"/>
            <a:ext cx="8507288" cy="5328591"/>
          </a:xfrm>
        </p:spPr>
        <p:txBody>
          <a:bodyPr>
            <a:normAutofit fontScale="85000" lnSpcReduction="10000"/>
          </a:bodyPr>
          <a:lstStyle/>
          <a:p>
            <a:r>
              <a:rPr lang="cs-CZ" sz="2400" b="1" dirty="0"/>
              <a:t>Popis problému</a:t>
            </a:r>
          </a:p>
          <a:p>
            <a:pPr lvl="1"/>
            <a:r>
              <a:rPr lang="cs-CZ" sz="2400" dirty="0"/>
              <a:t>Transakce účtované ve v položkách vlastního kapitálu jsou prezentovány v přehledu o změnách vlastního kapitálu, který však není účetními předpisy pro podnikatele blíže upraven. Otázkou tedy je:</a:t>
            </a:r>
          </a:p>
          <a:p>
            <a:pPr lvl="2"/>
            <a:r>
              <a:rPr lang="cs-CZ" sz="1800" dirty="0"/>
              <a:t>jak by měla vypadat struktura přehledu a</a:t>
            </a:r>
          </a:p>
          <a:p>
            <a:pPr lvl="2"/>
            <a:r>
              <a:rPr lang="cs-CZ" sz="1800" dirty="0"/>
              <a:t>jak podrobné informace by se měly v přehledu uvádět. </a:t>
            </a:r>
          </a:p>
          <a:p>
            <a:r>
              <a:rPr lang="cs-CZ" sz="2400" b="1" dirty="0"/>
              <a:t>Řešení</a:t>
            </a:r>
          </a:p>
          <a:p>
            <a:pPr lvl="1"/>
            <a:r>
              <a:rPr lang="cs-CZ" sz="2400" dirty="0"/>
              <a:t>Přehled o změnách vlastního kapitálu se sestavuje v tabelární formě, přičemž sloupce představují jednotlivé části vlastního kapitálu a v řádcích se uvádí transakce měnící výši a/nebo strukturu vlastního kapitálu. </a:t>
            </a:r>
          </a:p>
          <a:p>
            <a:pPr lvl="1"/>
            <a:r>
              <a:rPr lang="cs-CZ" sz="2400" dirty="0"/>
              <a:t>Interpretaci doprovází ilustrativní příklad přehledu</a:t>
            </a:r>
          </a:p>
          <a:p>
            <a:r>
              <a:rPr lang="cs-CZ" sz="2400" b="1" dirty="0"/>
              <a:t>Zdůvodnění</a:t>
            </a:r>
          </a:p>
          <a:p>
            <a:pPr lvl="1"/>
            <a:r>
              <a:rPr lang="cs-CZ" sz="2400" dirty="0"/>
              <a:t>Cílem přehledu je informovat o důvodech změn vlastního kapitálu za účetní období. Z toho důvodu se NÚR přiklonila k verzi přehledu, který obsahuje (obdobně jako výkaz zisku a ztráty) významné transakce resp. kategorie transakcí (řádky přehledu). Ve sloupcích přehledu se analyzují dopady transakcí na jednotlivé složky vlastního kapitálu</a:t>
            </a:r>
            <a:endParaRPr lang="en-GB" sz="24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35</a:t>
            </a:fld>
            <a:endParaRPr lang="cs-CZ" dirty="0"/>
          </a:p>
        </p:txBody>
      </p:sp>
    </p:spTree>
    <p:extLst>
      <p:ext uri="{BB962C8B-B14F-4D97-AF65-F5344CB8AC3E}">
        <p14:creationId xmlns:p14="http://schemas.microsoft.com/office/powerpoint/2010/main" val="70085573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935341"/>
          </a:xfrm>
        </p:spPr>
        <p:txBody>
          <a:bodyPr>
            <a:noAutofit/>
          </a:bodyPr>
          <a:lstStyle/>
          <a:p>
            <a:r>
              <a:rPr lang="cs-CZ" altLang="cs-CZ" sz="2800" b="1" dirty="0">
                <a:cs typeface="Arial" charset="0"/>
              </a:rPr>
              <a:t>I-33 Určení okamžiku zařazení dlouhodobého hmotného majetku do užívání</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316940"/>
            <a:ext cx="8507288" cy="5352419"/>
          </a:xfrm>
        </p:spPr>
        <p:txBody>
          <a:bodyPr>
            <a:normAutofit fontScale="92500" lnSpcReduction="20000"/>
          </a:bodyPr>
          <a:lstStyle/>
          <a:p>
            <a:r>
              <a:rPr lang="cs-CZ" sz="2400" b="1" dirty="0"/>
              <a:t>Popis problému</a:t>
            </a:r>
          </a:p>
          <a:p>
            <a:pPr lvl="1"/>
            <a:r>
              <a:rPr lang="cs-CZ" sz="2000" dirty="0"/>
              <a:t>Tato interpretace se zabývá účetním řešením určení okamžiku zařazení dlouhodobého hmotného majetku do používání, jestliže se dokončení majetku (věci) odlišuje od okamžiku obdržení právního osvědčení o způsobilosti majetku k provozu.</a:t>
            </a:r>
          </a:p>
          <a:p>
            <a:r>
              <a:rPr lang="cs-CZ" sz="2400" b="1" dirty="0"/>
              <a:t>Řešení</a:t>
            </a:r>
          </a:p>
          <a:p>
            <a:pPr lvl="1"/>
            <a:r>
              <a:rPr lang="cs-CZ" sz="2000" dirty="0"/>
              <a:t>V případech, kdy volba mezi ekonomickým (účetním) pohledem na okamžik zařazení majetku do používání je v rozporu s právním přístupem, musí účetní jednotka zvolit v souladu s ustanoveními zákona o účetnictví, ve znění pozdějších předpisů postup, který respektuje ekonomickou podstatu transakce a nezastírá skutečný stav.</a:t>
            </a:r>
          </a:p>
          <a:p>
            <a:pPr lvl="1"/>
            <a:r>
              <a:rPr lang="cs-CZ" sz="2000" dirty="0"/>
              <a:t>Okamžik zařazení do používání se může shodovat s právní způsobilostí nebo jej předcházet, či být oproti němu opožděno </a:t>
            </a:r>
          </a:p>
          <a:p>
            <a:r>
              <a:rPr lang="cs-CZ" sz="2400" b="1" dirty="0"/>
              <a:t>Zdůvodnění</a:t>
            </a:r>
          </a:p>
          <a:p>
            <a:pPr lvl="1"/>
            <a:r>
              <a:rPr lang="cs-CZ" sz="2000" dirty="0"/>
              <a:t>Tato Interpretace částečně nahrazuje Interpretaci I-6 Splnění podmínek pro zařazení dlouhodobého hmotného majetku do užívání, která byla zrušena.</a:t>
            </a:r>
          </a:p>
          <a:p>
            <a:pPr lvl="1"/>
            <a:r>
              <a:rPr lang="cs-CZ" sz="2000" dirty="0"/>
              <a:t>Dokončením věci (majetku) se rozumí uvedení majetku na místo a do stavu, ve kterém je majetek schopen soustavně generovat výnosy způsobem zamýšleným účetní jednotkou.</a:t>
            </a:r>
            <a:endParaRPr lang="en-GB" sz="20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36</a:t>
            </a:fld>
            <a:endParaRPr lang="cs-CZ" dirty="0"/>
          </a:p>
        </p:txBody>
      </p:sp>
    </p:spTree>
    <p:extLst>
      <p:ext uri="{BB962C8B-B14F-4D97-AF65-F5344CB8AC3E}">
        <p14:creationId xmlns:p14="http://schemas.microsoft.com/office/powerpoint/2010/main" val="302961018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455112"/>
          </a:xfrm>
        </p:spPr>
        <p:txBody>
          <a:bodyPr>
            <a:noAutofit/>
          </a:bodyPr>
          <a:lstStyle/>
          <a:p>
            <a:r>
              <a:rPr lang="cs-CZ" altLang="cs-CZ" sz="2800" b="1" dirty="0">
                <a:cs typeface="Arial" charset="0"/>
              </a:rPr>
              <a:t>I-34 Rezervy na likvidace</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836712"/>
            <a:ext cx="8579296" cy="5904655"/>
          </a:xfrm>
        </p:spPr>
        <p:txBody>
          <a:bodyPr>
            <a:normAutofit fontScale="92500" lnSpcReduction="10000"/>
          </a:bodyPr>
          <a:lstStyle/>
          <a:p>
            <a:r>
              <a:rPr lang="cs-CZ" sz="2000" b="1" dirty="0"/>
              <a:t>Popis problému</a:t>
            </a:r>
          </a:p>
          <a:p>
            <a:pPr lvl="1"/>
            <a:r>
              <a:rPr lang="cs-CZ" sz="1600" dirty="0"/>
              <a:t>Účetním jednotkám může vznikat povinnost provést likvidaci následků své vlastní činnosti či, provést likvidaci vybraných aktiv a v některých případech mohou právní předpisy vyžadovat, aby za účelem uhrazení likvidace účetní jednotky ukládaly peněžní prostředky na zvláštní účty nebo je převáděly třetím stranám. V takových případech je otázkou:</a:t>
            </a:r>
          </a:p>
          <a:p>
            <a:pPr lvl="2"/>
            <a:r>
              <a:rPr lang="cs-CZ" sz="1400" dirty="0"/>
              <a:t>Jak by se povinnost likvidace měla promítnout v účetnictví včetně toho, zda by se tak mělo dít jednorázově či postupně,</a:t>
            </a:r>
          </a:p>
          <a:p>
            <a:pPr lvl="2"/>
            <a:r>
              <a:rPr lang="cs-CZ" sz="1400" dirty="0"/>
              <a:t>Jak by mělo být účtováno ukládání peněžních prostředků určených na pokrytí budoucí likvidace.</a:t>
            </a:r>
          </a:p>
          <a:p>
            <a:r>
              <a:rPr lang="cs-CZ" sz="2000" b="1" dirty="0"/>
              <a:t>Řešení</a:t>
            </a:r>
          </a:p>
          <a:p>
            <a:pPr lvl="1"/>
            <a:r>
              <a:rPr lang="cs-CZ" sz="1600" dirty="0"/>
              <a:t>Povinnost provést likvidaci účetní jednotka ve svém účetnictví vyjádří jako rezervu jejíž výše je k rozvahovému dni stanovena na základě nejlepšího odhadu částky výdajů, která by byla potřebná na úhradu likvidace následků činnosti uskutečněné k rozvahovému dni.</a:t>
            </a:r>
          </a:p>
          <a:p>
            <a:pPr lvl="1"/>
            <a:r>
              <a:rPr lang="cs-CZ" sz="1600" dirty="0"/>
              <a:t>Pokud zvláštní právní předpis vyžaduje, aby účetní jednotka převáděla peněžní prostředky na zvláštní bankovní účty za účelem jejich pozdějšího využití k likvidaci, je účtování stejné jako u běžných převodů peněz. </a:t>
            </a:r>
          </a:p>
          <a:p>
            <a:pPr lvl="1"/>
            <a:r>
              <a:rPr lang="cs-CZ" sz="1600" dirty="0"/>
              <a:t>Pokud jsou peněžní prostředky převáděny za stejným účelem třetím osobám, účtuje se o pohledávkách.</a:t>
            </a:r>
          </a:p>
          <a:p>
            <a:r>
              <a:rPr lang="cs-CZ" sz="2000" b="1" dirty="0"/>
              <a:t>Zdůvodnění</a:t>
            </a:r>
          </a:p>
          <a:p>
            <a:pPr lvl="1"/>
            <a:r>
              <a:rPr lang="cs-CZ" sz="1600" dirty="0"/>
              <a:t>Rezerva na likvidaci reprezentuje dluh účetní jednotky spočívající v povinnosti uhradit likvidaci následků své činnosti a je stanovena odhadem a tvořena postupně nebo jednorázově podle okolností.</a:t>
            </a:r>
          </a:p>
          <a:p>
            <a:pPr lvl="1"/>
            <a:r>
              <a:rPr lang="cs-CZ" sz="1600" dirty="0"/>
              <a:t>Jakákoliv forma odkládání peněžních prostředků na úhradu tohoto dluhu nemá žádnou souvislost s výší ani časovým rozvrhem tvorby rezervy a představuje specifickou formu „spoření“.</a:t>
            </a:r>
          </a:p>
          <a:p>
            <a:pPr lvl="1"/>
            <a:endParaRPr lang="en-GB" sz="16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37</a:t>
            </a:fld>
            <a:endParaRPr lang="cs-CZ" dirty="0"/>
          </a:p>
        </p:txBody>
      </p:sp>
    </p:spTree>
    <p:extLst>
      <p:ext uri="{BB962C8B-B14F-4D97-AF65-F5344CB8AC3E}">
        <p14:creationId xmlns:p14="http://schemas.microsoft.com/office/powerpoint/2010/main" val="299088218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743144"/>
          </a:xfrm>
        </p:spPr>
        <p:txBody>
          <a:bodyPr>
            <a:noAutofit/>
          </a:bodyPr>
          <a:lstStyle/>
          <a:p>
            <a:r>
              <a:rPr lang="cs-CZ" altLang="cs-CZ" sz="2800" b="1" dirty="0">
                <a:cs typeface="Arial" charset="0"/>
              </a:rPr>
              <a:t>I-35 Oceňování zásob vytvořených vlastní činností</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124744"/>
            <a:ext cx="8507288" cy="5472608"/>
          </a:xfrm>
        </p:spPr>
        <p:txBody>
          <a:bodyPr>
            <a:normAutofit fontScale="85000" lnSpcReduction="10000"/>
          </a:bodyPr>
          <a:lstStyle/>
          <a:p>
            <a:r>
              <a:rPr lang="cs-CZ" b="1" dirty="0"/>
              <a:t>Popis problému</a:t>
            </a:r>
          </a:p>
          <a:p>
            <a:pPr lvl="1"/>
            <a:r>
              <a:rPr lang="cs-CZ" dirty="0"/>
              <a:t>Vzhledem k obecnému vymezení vlastních nákladů zásob vlastní činnosti účetními předpisy je tedy otázkou:</a:t>
            </a:r>
          </a:p>
          <a:p>
            <a:pPr lvl="2"/>
            <a:r>
              <a:rPr lang="cs-CZ" dirty="0"/>
              <a:t>jak vymezit přímé a nepřímé náklady, které se vztahují k výrobě, a </a:t>
            </a:r>
          </a:p>
          <a:p>
            <a:pPr lvl="2"/>
            <a:r>
              <a:rPr lang="cs-CZ" dirty="0"/>
              <a:t>zda nepřímé náklady musí být složkou vlastních nákladů.</a:t>
            </a:r>
          </a:p>
          <a:p>
            <a:r>
              <a:rPr lang="cs-CZ" b="1" dirty="0"/>
              <a:t>Řešení</a:t>
            </a:r>
          </a:p>
          <a:p>
            <a:pPr lvl="1"/>
            <a:r>
              <a:rPr lang="cs-CZ" dirty="0"/>
              <a:t>Součástí vlastních nákladů musí být jak přímé, tak i nepřímé náklady, pokud jsou věcně a prokazatelně přiřaditelné a účelně vynaložené na pořízení zásob vlastní výroby.</a:t>
            </a:r>
          </a:p>
          <a:p>
            <a:r>
              <a:rPr lang="cs-CZ" b="1" dirty="0"/>
              <a:t>Zdůvodnění</a:t>
            </a:r>
          </a:p>
          <a:p>
            <a:pPr lvl="1"/>
            <a:r>
              <a:rPr lang="cs-CZ" dirty="0"/>
              <a:t>Oceňování zásob vytvořených vlastní činností musí ekonomicky zobrazovat skutečnou realitu a musí zahrnovat všechny náklady, které souvisí s jejich výrobou.</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38</a:t>
            </a:fld>
            <a:endParaRPr lang="cs-CZ" dirty="0"/>
          </a:p>
        </p:txBody>
      </p:sp>
    </p:spTree>
    <p:extLst>
      <p:ext uri="{BB962C8B-B14F-4D97-AF65-F5344CB8AC3E}">
        <p14:creationId xmlns:p14="http://schemas.microsoft.com/office/powerpoint/2010/main" val="291273801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260648"/>
            <a:ext cx="8229600" cy="648072"/>
          </a:xfrm>
        </p:spPr>
        <p:txBody>
          <a:bodyPr>
            <a:noAutofit/>
          </a:bodyPr>
          <a:lstStyle/>
          <a:p>
            <a:r>
              <a:rPr lang="cs-CZ" altLang="cs-CZ" sz="2800" b="1" dirty="0">
                <a:cs typeface="Arial" charset="0"/>
              </a:rPr>
              <a:t>I-36 Náhradní způsob výpočtu konsolidačního rozdílu</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764704"/>
            <a:ext cx="8579296" cy="5904655"/>
          </a:xfrm>
        </p:spPr>
        <p:txBody>
          <a:bodyPr>
            <a:normAutofit fontScale="92500" lnSpcReduction="10000"/>
          </a:bodyPr>
          <a:lstStyle/>
          <a:p>
            <a:r>
              <a:rPr lang="cs-CZ" sz="2000" b="1" dirty="0"/>
              <a:t>Popis problému</a:t>
            </a:r>
          </a:p>
          <a:p>
            <a:pPr lvl="1"/>
            <a:r>
              <a:rPr lang="cs-CZ" sz="1600" dirty="0"/>
              <a:t>Interpretace řeší primárně otázku, jak stanovit hodnotu konsolidačního rozdíl ve výchozí konsolidované rozvaze v případech, kdy:</a:t>
            </a:r>
          </a:p>
          <a:p>
            <a:pPr lvl="2"/>
            <a:r>
              <a:rPr lang="cs-CZ" sz="1400" dirty="0"/>
              <a:t>mezi akvizicí a sestavením první konsolidované účetní závěrky je značná časová prodleva, a zároveň</a:t>
            </a:r>
          </a:p>
          <a:p>
            <a:pPr lvl="2"/>
            <a:r>
              <a:rPr lang="cs-CZ" sz="1400" dirty="0"/>
              <a:t>zjištění reálných hodnot získaných aktiv a závazků by bylo pro konsolidující účetní jednotku prakticky neproveditelné, nebo</a:t>
            </a:r>
          </a:p>
          <a:p>
            <a:pPr lvl="2"/>
            <a:r>
              <a:rPr lang="cs-CZ" sz="1400" dirty="0"/>
              <a:t>by náklady na získání této informace převýšily její ekonomickou relevanci a užitek pro uživatele účetní závěrky.</a:t>
            </a:r>
          </a:p>
          <a:p>
            <a:r>
              <a:rPr lang="cs-CZ" sz="2000" b="1" dirty="0"/>
              <a:t>Řešení</a:t>
            </a:r>
          </a:p>
          <a:p>
            <a:pPr lvl="1"/>
            <a:r>
              <a:rPr lang="cs-CZ" sz="1600" dirty="0"/>
              <a:t>Náhradním způsobem, jehož vhodnost může účetní jednotka zvážit vzhledem k předmětu akvizice, času uplynulého od akvizice a nákladům, proveditelnosti přecenění a přínosům z něj, je stanovení hodnoty konsolidačního rozdílu k datu výchozí konsolidované rozvahy ve dvou krocích, které jsou vzájemně závislé a tudíž neoddělitelné. </a:t>
            </a:r>
          </a:p>
          <a:p>
            <a:pPr lvl="2"/>
            <a:r>
              <a:rPr lang="cs-CZ" sz="1400" dirty="0"/>
              <a:t>Prvním krokem je výpočet rozdílu mezi historickou pořizovací cenou (respektive součtem všech dílčích pořizovacích cen) podílu v dceřiném podniku a podílem na účetní hodnotě vlastního kapitálu k datu výchozí konsolidované rozvahy. Podílem se rozumí velikost podílu k datu výchozí konsolidované rozvahy. </a:t>
            </a:r>
          </a:p>
          <a:p>
            <a:pPr lvl="2"/>
            <a:r>
              <a:rPr lang="cs-CZ" sz="1400" dirty="0"/>
              <a:t>Druhým krokem je proúčtování výsledku (kladného či záporného) z kroku 1 oproti nerozděleným ziskům minulých let. Výsledkem tohoto postupu je nulový konsolidační rozdíl ve výchozí konsolidované rozvaze.</a:t>
            </a:r>
          </a:p>
          <a:p>
            <a:r>
              <a:rPr lang="cs-CZ" sz="2000" b="1" dirty="0"/>
              <a:t>Zdůvodnění</a:t>
            </a:r>
          </a:p>
          <a:p>
            <a:pPr lvl="1"/>
            <a:r>
              <a:rPr lang="cs-CZ" sz="1600" dirty="0"/>
              <a:t>Náhradní způsob výpočtu konsolidačního rozdílu vychází z předpokladu, že nezná-li konsolidující účetní jednotka reálné hodnoty aktiv a závazků k datu pořízení (zvýšení) podílu, jsou hodnoty pořizovací ceny a účetní hodnoty aktiv a závazků konsolidované účetní jednotky k datu výchozí konsolidované rozvahy nejspolehlivěji zjistitelné. </a:t>
            </a:r>
          </a:p>
          <a:p>
            <a:pPr lvl="1"/>
            <a:r>
              <a:rPr lang="cs-CZ" sz="1600" dirty="0"/>
              <a:t>Účetní hodnoty aktiv a závazků k datu pořízení podílu nemusí být spolehlivé, nemusí pocházet z auditované účetní závěrky či v některých případech (po uplynutí archivačních lhůt) již nemusí být vůbec k dispozici.</a:t>
            </a:r>
            <a:endParaRPr lang="en-GB" sz="16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39</a:t>
            </a:fld>
            <a:endParaRPr lang="cs-CZ" dirty="0"/>
          </a:p>
        </p:txBody>
      </p:sp>
    </p:spTree>
    <p:extLst>
      <p:ext uri="{BB962C8B-B14F-4D97-AF65-F5344CB8AC3E}">
        <p14:creationId xmlns:p14="http://schemas.microsoft.com/office/powerpoint/2010/main" val="318780772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0D362-5907-4517-9921-EC936C0F2A6F}"/>
              </a:ext>
            </a:extLst>
          </p:cNvPr>
          <p:cNvSpPr>
            <a:spLocks noGrp="1"/>
          </p:cNvSpPr>
          <p:nvPr>
            <p:ph type="title"/>
          </p:nvPr>
        </p:nvSpPr>
        <p:spPr>
          <a:xfrm>
            <a:off x="457200" y="381600"/>
            <a:ext cx="8229600" cy="743144"/>
          </a:xfrm>
        </p:spPr>
        <p:txBody>
          <a:bodyPr>
            <a:normAutofit fontScale="90000"/>
          </a:bodyPr>
          <a:lstStyle/>
          <a:p>
            <a:r>
              <a:rPr lang="cs-CZ" b="1" dirty="0"/>
              <a:t>Národní účetní rada NÚR</a:t>
            </a:r>
            <a:endParaRPr lang="en-GB" b="1" dirty="0"/>
          </a:p>
        </p:txBody>
      </p:sp>
      <p:sp>
        <p:nvSpPr>
          <p:cNvPr id="3" name="Zástupný symbol pro obsah 2">
            <a:extLst>
              <a:ext uri="{FF2B5EF4-FFF2-40B4-BE49-F238E27FC236}">
                <a16:creationId xmlns:a16="http://schemas.microsoft.com/office/drawing/2014/main" id="{179C5366-9E62-476C-AA9D-8EC0CC53F00A}"/>
              </a:ext>
            </a:extLst>
          </p:cNvPr>
          <p:cNvSpPr>
            <a:spLocks noGrp="1"/>
          </p:cNvSpPr>
          <p:nvPr>
            <p:ph idx="1"/>
          </p:nvPr>
        </p:nvSpPr>
        <p:spPr>
          <a:xfrm>
            <a:off x="457200" y="1124744"/>
            <a:ext cx="8507288" cy="5328592"/>
          </a:xfrm>
        </p:spPr>
        <p:txBody>
          <a:bodyPr>
            <a:normAutofit fontScale="77500" lnSpcReduction="20000"/>
          </a:bodyPr>
          <a:lstStyle/>
          <a:p>
            <a:pPr>
              <a:lnSpc>
                <a:spcPct val="120000"/>
              </a:lnSpc>
              <a:spcBef>
                <a:spcPts val="1200"/>
              </a:spcBef>
            </a:pPr>
            <a:r>
              <a:rPr lang="cs-CZ" dirty="0"/>
              <a:t>Založena jako zájmové sdružení právnických osob – nyní spolek – v roce 1999</a:t>
            </a:r>
          </a:p>
          <a:p>
            <a:pPr>
              <a:lnSpc>
                <a:spcPct val="120000"/>
              </a:lnSpc>
              <a:spcBef>
                <a:spcPts val="1200"/>
              </a:spcBef>
            </a:pPr>
            <a:r>
              <a:rPr lang="cs-CZ" dirty="0"/>
              <a:t>Sdružuje:</a:t>
            </a:r>
          </a:p>
          <a:p>
            <a:pPr lvl="1">
              <a:lnSpc>
                <a:spcPct val="120000"/>
              </a:lnSpc>
              <a:spcBef>
                <a:spcPts val="600"/>
              </a:spcBef>
            </a:pPr>
            <a:r>
              <a:rPr lang="cs-CZ" sz="2400" dirty="0"/>
              <a:t>Komoru daňových poradců</a:t>
            </a:r>
          </a:p>
          <a:p>
            <a:pPr lvl="1">
              <a:lnSpc>
                <a:spcPct val="120000"/>
              </a:lnSpc>
              <a:spcBef>
                <a:spcPts val="600"/>
              </a:spcBef>
            </a:pPr>
            <a:r>
              <a:rPr lang="cs-CZ" sz="2400" dirty="0"/>
              <a:t>Komoru auditorů</a:t>
            </a:r>
          </a:p>
          <a:p>
            <a:pPr lvl="1">
              <a:lnSpc>
                <a:spcPct val="120000"/>
              </a:lnSpc>
              <a:spcBef>
                <a:spcPts val="600"/>
              </a:spcBef>
            </a:pPr>
            <a:r>
              <a:rPr lang="cs-CZ" sz="2400" dirty="0"/>
              <a:t>Svaz účetních </a:t>
            </a:r>
          </a:p>
          <a:p>
            <a:pPr lvl="1">
              <a:lnSpc>
                <a:spcPct val="120000"/>
              </a:lnSpc>
              <a:spcBef>
                <a:spcPts val="600"/>
              </a:spcBef>
            </a:pPr>
            <a:r>
              <a:rPr lang="cs-CZ" sz="2400" dirty="0"/>
              <a:t>Vysokou školu ekonomickou (zastoupenou FFÚ)</a:t>
            </a:r>
          </a:p>
          <a:p>
            <a:pPr>
              <a:lnSpc>
                <a:spcPct val="120000"/>
              </a:lnSpc>
              <a:spcBef>
                <a:spcPts val="1200"/>
              </a:spcBef>
            </a:pPr>
            <a:r>
              <a:rPr lang="cs-CZ" dirty="0"/>
              <a:t>Národní účetní rada je nezávislá odborná instituce k podpoře odborné způsobilosti a profesní etiky při rozvoji účetních profesí a v oblasti metodiky účetnictví a financování.</a:t>
            </a:r>
          </a:p>
          <a:p>
            <a:pPr>
              <a:lnSpc>
                <a:spcPct val="120000"/>
              </a:lnSpc>
              <a:spcBef>
                <a:spcPts val="1200"/>
              </a:spcBef>
            </a:pPr>
            <a:r>
              <a:rPr lang="cs-CZ" dirty="0"/>
              <a:t>Podílí se na tvorbě a připomínkování předpisů</a:t>
            </a:r>
          </a:p>
          <a:p>
            <a:pPr>
              <a:lnSpc>
                <a:spcPct val="120000"/>
              </a:lnSpc>
              <a:spcBef>
                <a:spcPts val="1200"/>
              </a:spcBef>
            </a:pPr>
            <a:r>
              <a:rPr lang="cs-CZ" dirty="0"/>
              <a:t>Vytváří interpretace českých účetních předpisů</a:t>
            </a:r>
          </a:p>
        </p:txBody>
      </p:sp>
      <p:sp>
        <p:nvSpPr>
          <p:cNvPr id="4" name="Zástupný symbol pro datum 3">
            <a:extLst>
              <a:ext uri="{FF2B5EF4-FFF2-40B4-BE49-F238E27FC236}">
                <a16:creationId xmlns:a16="http://schemas.microsoft.com/office/drawing/2014/main" id="{B23CA3AD-7E68-4433-828A-6D39280C8A08}"/>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5DAD2D2E-6977-4CB4-9E64-384C2D13B03A}"/>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95BAFEB1-EB4C-4D07-8BBC-E2429B817335}"/>
              </a:ext>
            </a:extLst>
          </p:cNvPr>
          <p:cNvSpPr>
            <a:spLocks noGrp="1"/>
          </p:cNvSpPr>
          <p:nvPr>
            <p:ph type="sldNum" sz="quarter" idx="12"/>
          </p:nvPr>
        </p:nvSpPr>
        <p:spPr/>
        <p:txBody>
          <a:bodyPr/>
          <a:lstStyle/>
          <a:p>
            <a:fld id="{5546A31B-85AC-4894-B9D7-535A89A55BA2}" type="slidenum">
              <a:rPr lang="cs-CZ" smtClean="0"/>
              <a:pPr/>
              <a:t>4</a:t>
            </a:fld>
            <a:endParaRPr lang="cs-CZ" dirty="0"/>
          </a:p>
        </p:txBody>
      </p:sp>
    </p:spTree>
    <p:extLst>
      <p:ext uri="{BB962C8B-B14F-4D97-AF65-F5344CB8AC3E}">
        <p14:creationId xmlns:p14="http://schemas.microsoft.com/office/powerpoint/2010/main" val="138461240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260648"/>
            <a:ext cx="8229600" cy="648072"/>
          </a:xfrm>
        </p:spPr>
        <p:txBody>
          <a:bodyPr>
            <a:noAutofit/>
          </a:bodyPr>
          <a:lstStyle/>
          <a:p>
            <a:r>
              <a:rPr lang="cs-CZ" altLang="cs-CZ" sz="2800" b="1" dirty="0">
                <a:cs typeface="Arial" charset="0"/>
              </a:rPr>
              <a:t>I-37 Časové rozlišování a cizí měna</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836712"/>
            <a:ext cx="8579296" cy="5832647"/>
          </a:xfrm>
        </p:spPr>
        <p:txBody>
          <a:bodyPr>
            <a:normAutofit fontScale="92500" lnSpcReduction="20000"/>
          </a:bodyPr>
          <a:lstStyle/>
          <a:p>
            <a:r>
              <a:rPr lang="cs-CZ" sz="2000" b="1" dirty="0"/>
              <a:t>Popis problému</a:t>
            </a:r>
          </a:p>
          <a:p>
            <a:pPr lvl="1"/>
            <a:r>
              <a:rPr lang="cs-CZ" sz="1600" dirty="0"/>
              <a:t>Existují případy, kdy účetní jednotky na základě smluvního ujednání platí některé výdaje, nebo naopak inkasují příjmy v cizí měně. Tyto peněžní toky se nekryjí s příslušným účetním obdobím, kam věcně náleží.</a:t>
            </a:r>
          </a:p>
          <a:p>
            <a:pPr lvl="1"/>
            <a:r>
              <a:rPr lang="cs-CZ" sz="1600" dirty="0"/>
              <a:t>Protože u těchto plateb je znám účel, částka i období, jsou splněny charakteristiky pro položky časového rozlišení. Vzhledem ke smluvnímu ujednání úhrad v cizí měně se v souladu se zákonem o účetnictví eviduje u účetních zápisů v české měně i cizí měna přepočtená na českou měnu dle vnitřní směrnice účetní jednotky kursem ČNB (aktuálním nebo pevným).</a:t>
            </a:r>
          </a:p>
          <a:p>
            <a:pPr lvl="1"/>
            <a:r>
              <a:rPr lang="cs-CZ" sz="1600" dirty="0"/>
              <a:t>Otázka zní, zda zůstatky účtů časového rozlišení vyjádřených v cizí měně se mají k datu účetní závěrky přepočítávat závěrkovým kursem.</a:t>
            </a:r>
          </a:p>
          <a:p>
            <a:r>
              <a:rPr lang="cs-CZ" sz="2400" b="1" dirty="0"/>
              <a:t>Řešení</a:t>
            </a:r>
          </a:p>
          <a:p>
            <a:pPr lvl="1"/>
            <a:r>
              <a:rPr lang="cs-CZ" sz="1600" dirty="0"/>
              <a:t>V případě nedoplacených nákladů nebo výnosů běžného období, kdy výdaj, (resp. příjem) v cizí měně bude uskutečněn až v následujícím účetním období, se jedná o cizoměnový závazek (resp. pohledávku), který bude souvztažně s nákladovým (resp. výnosovým) účtem zaúčtován na odpovídající účet časového rozlišení. Zůstatek toho účtu je třeba k datu účetní závěrky přepočítat kursem ČNB platným k tomuto datu.</a:t>
            </a:r>
          </a:p>
          <a:p>
            <a:pPr lvl="1"/>
            <a:r>
              <a:rPr lang="cs-CZ" sz="1600" dirty="0"/>
              <a:t>V případě předplacených nákladů (resp. výnosů) týkajících se nákladů (resp. výnosů) následujícího účetního období a zaúčtovaných na odpovídajícím účtu časového rozlišení peněžní tok (výdaj či příjem) již proběhl. Zůstatek tohoto účtu se k datu účetní závěrky nepřepočítává.</a:t>
            </a:r>
            <a:endParaRPr lang="cs-CZ" sz="1400" dirty="0"/>
          </a:p>
          <a:p>
            <a:r>
              <a:rPr lang="cs-CZ" sz="2000" b="1" dirty="0"/>
              <a:t>Zdůvodnění</a:t>
            </a:r>
          </a:p>
          <a:p>
            <a:pPr lvl="1"/>
            <a:r>
              <a:rPr lang="cs-CZ" sz="1600" dirty="0"/>
              <a:t>Vzhledem k tomu, že zůstatek účtu Výdaje příštích období má charakter cizoměnového závazku (výdaj v cizí měně bude muset být uhrazen v příštích obdobích) a zůstatek účtu Příjmy příštích období má charakter cizoměnové pohledávky (příjem v cizí měně bude přijat v příštích obdobích), platí pro ně stejná pravidla, jako pro ostatní cizoměnové závazky a pohledávky.</a:t>
            </a:r>
          </a:p>
          <a:p>
            <a:pPr lvl="1"/>
            <a:r>
              <a:rPr lang="cs-CZ" sz="1600" dirty="0"/>
              <a:t>Naproti tomu účty časového rozlišení Náklady příštích období a Výnosy příštích období, kdy peněžní tok již proběhl, nemají charakter cizoměnové pohledávky a cizoměnového závazku, není s nimi spojeno kursové riziko, a proto se zůstatek těchto účtů k datu účetní závěrky nepřepočítává.</a:t>
            </a:r>
            <a:endParaRPr lang="en-GB" sz="16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40</a:t>
            </a:fld>
            <a:endParaRPr lang="cs-CZ" dirty="0"/>
          </a:p>
        </p:txBody>
      </p:sp>
    </p:spTree>
    <p:extLst>
      <p:ext uri="{BB962C8B-B14F-4D97-AF65-F5344CB8AC3E}">
        <p14:creationId xmlns:p14="http://schemas.microsoft.com/office/powerpoint/2010/main" val="220182597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611560" y="404664"/>
            <a:ext cx="8532440" cy="648072"/>
          </a:xfrm>
        </p:spPr>
        <p:txBody>
          <a:bodyPr>
            <a:noAutofit/>
          </a:bodyPr>
          <a:lstStyle/>
          <a:p>
            <a:r>
              <a:rPr lang="cs-CZ" altLang="cs-CZ" sz="2400" b="1" dirty="0">
                <a:cs typeface="Arial" charset="0"/>
              </a:rPr>
              <a:t>I-38 Zachycení prodeje podílu v dceřiném podniku v konsolidované účetní závěrce</a:t>
            </a:r>
            <a:endParaRPr lang="en-GB" sz="24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268760"/>
            <a:ext cx="8579296" cy="5251499"/>
          </a:xfrm>
        </p:spPr>
        <p:txBody>
          <a:bodyPr>
            <a:normAutofit fontScale="85000" lnSpcReduction="20000"/>
          </a:bodyPr>
          <a:lstStyle/>
          <a:p>
            <a:r>
              <a:rPr lang="cs-CZ" sz="2000" b="1" dirty="0"/>
              <a:t>Popis problému</a:t>
            </a:r>
          </a:p>
          <a:p>
            <a:pPr lvl="1"/>
            <a:r>
              <a:rPr lang="cs-CZ" sz="1600" dirty="0"/>
              <a:t>Cílem této interpretace je stanovit postup účtování a vykázání prodeje celého podílu v dceřiném podniku (dále jen „prodej podílu“) v konsolidované účetní závěrce. Tato interpretace neřeší situaci částečného prodeje podílu.</a:t>
            </a:r>
          </a:p>
          <a:p>
            <a:pPr lvl="1"/>
            <a:r>
              <a:rPr lang="cs-CZ" sz="1600" dirty="0"/>
              <a:t>Interpretace řeší primárně následující otázky:</a:t>
            </a:r>
          </a:p>
          <a:p>
            <a:pPr lvl="2"/>
            <a:r>
              <a:rPr lang="cs-CZ" sz="1400" dirty="0"/>
              <a:t>jak se prodej podílu dotkne aktiv a závazků včetně rezerv (dále jen aktiva a závazky či čistá aktiva) dceřiného podniku vykazovaných v konsolidované rozvaze;</a:t>
            </a:r>
          </a:p>
          <a:p>
            <a:pPr lvl="2"/>
            <a:r>
              <a:rPr lang="cs-CZ" sz="1400" dirty="0"/>
              <a:t>jakým způsobem se prodej podílu dotkne menšinových podílů a konsolidačního rozdílu, jsou-li v konsolidované účetní závěrce v souvislosti s prodávaným podílem vykazovány;</a:t>
            </a:r>
          </a:p>
          <a:p>
            <a:pPr lvl="2"/>
            <a:r>
              <a:rPr lang="cs-CZ" sz="1400" dirty="0"/>
              <a:t>kde bude v konsolidovaném výkazu zisku a ztráty dopad prodeje podílu zachycen.</a:t>
            </a:r>
          </a:p>
          <a:p>
            <a:r>
              <a:rPr lang="cs-CZ" sz="2400" b="1" dirty="0"/>
              <a:t>Řešení</a:t>
            </a:r>
          </a:p>
          <a:p>
            <a:pPr lvl="1"/>
            <a:r>
              <a:rPr lang="cs-CZ" sz="1600" dirty="0"/>
              <a:t>Dceřiný podnik je konsolidován od data akvizice do data prodeje podílu. Pokud dojde k prodeji podílu v průběhu účetního období, aktiva a závazky dceřiného podniku již nejsou součástí konsolidovaných aktiv a závazků k rozvahovému dni. Konsolidovaný výkaz zisku a ztráty však musí obsahovat výnosy a náklady dosažené prodávaným dceřiným podnikem, a to od počátku účetního období do data prodeje podílu včetně všech konsolidačních úprav, I-38 Zachycení prodeje podílu v dceřiném podniku v konsolidované účetní závěrce odpisu konsolidačního rozdílu za poměrnou část účetního období a vyjádření menšinových podílů na výsledku hospodaření za poměrnou část účetního období. </a:t>
            </a:r>
          </a:p>
          <a:p>
            <a:r>
              <a:rPr lang="cs-CZ" sz="2400" b="1" dirty="0"/>
              <a:t>Zdůvodnění</a:t>
            </a:r>
          </a:p>
          <a:p>
            <a:pPr lvl="1"/>
            <a:r>
              <a:rPr lang="cs-CZ" sz="1600" dirty="0"/>
              <a:t>Podstata prodeje podílu v dceřiném podniku z pohledu konsolidované účetní závěrky je obdobou transakce prodeje obchodního závodu z pohledu individuální účetní závěrky. Odúčtování prodávaných aktiv a závazků na účet účtové skupiny 54 požaduje ČÚS 011 Operace s obchodním závodem stejně tak jako zachycení výnosů z prodeje na účtu účtové skupiny 64. Při prodeji dceřiného podniku tak budou konzistentně prodávaná aktiva a závazky vykázány v položce ostatních provozních nákladů a podobně bude tržba z prodeje vykázána jako ostatní provozní výnos. </a:t>
            </a:r>
            <a:endParaRPr lang="en-GB" sz="16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41</a:t>
            </a:fld>
            <a:endParaRPr lang="cs-CZ" dirty="0"/>
          </a:p>
        </p:txBody>
      </p:sp>
    </p:spTree>
    <p:extLst>
      <p:ext uri="{BB962C8B-B14F-4D97-AF65-F5344CB8AC3E}">
        <p14:creationId xmlns:p14="http://schemas.microsoft.com/office/powerpoint/2010/main" val="61726897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260648"/>
            <a:ext cx="8579296" cy="648072"/>
          </a:xfrm>
        </p:spPr>
        <p:txBody>
          <a:bodyPr>
            <a:noAutofit/>
          </a:bodyPr>
          <a:lstStyle/>
          <a:p>
            <a:r>
              <a:rPr lang="cs-CZ" altLang="cs-CZ" sz="2400" b="1" dirty="0">
                <a:cs typeface="Arial" charset="0"/>
              </a:rPr>
              <a:t>I-39 </a:t>
            </a:r>
            <a:r>
              <a:rPr lang="pt-BR" altLang="cs-CZ" sz="2400" b="1" dirty="0">
                <a:cs typeface="Arial" charset="0"/>
              </a:rPr>
              <a:t>Inventarizační rozdíly u zásob a dlouhodobého majetku</a:t>
            </a:r>
            <a:endParaRPr lang="en-GB" sz="24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908720"/>
            <a:ext cx="8579296" cy="5688632"/>
          </a:xfrm>
        </p:spPr>
        <p:txBody>
          <a:bodyPr>
            <a:normAutofit fontScale="92500" lnSpcReduction="10000"/>
          </a:bodyPr>
          <a:lstStyle/>
          <a:p>
            <a:r>
              <a:rPr lang="cs-CZ" sz="2000" b="1" dirty="0"/>
              <a:t>Popis problému</a:t>
            </a:r>
          </a:p>
          <a:p>
            <a:pPr lvl="1"/>
            <a:r>
              <a:rPr lang="cs-CZ" sz="1600" dirty="0"/>
              <a:t>Vzhledem k vymezení postupů účtování různou úrovní účetních předpisů je otázkou, zda přistupovat k inventarizačním rozdílům: </a:t>
            </a:r>
          </a:p>
          <a:p>
            <a:pPr lvl="2"/>
            <a:r>
              <a:rPr lang="cs-CZ" sz="1200" dirty="0"/>
              <a:t>jako k opravám chyb minulých období, zvláště pokud se jedná o významnou částku, anebo </a:t>
            </a:r>
          </a:p>
          <a:p>
            <a:pPr lvl="2"/>
            <a:r>
              <a:rPr lang="cs-CZ" sz="1200" dirty="0"/>
              <a:t>jako k operaci běžného účetního období. </a:t>
            </a:r>
          </a:p>
          <a:p>
            <a:pPr lvl="1"/>
            <a:r>
              <a:rPr lang="cs-CZ" sz="1600" dirty="0"/>
              <a:t>Dalšími otázkami je: </a:t>
            </a:r>
          </a:p>
          <a:p>
            <a:pPr lvl="2"/>
            <a:r>
              <a:rPr lang="cs-CZ" sz="1200" dirty="0"/>
              <a:t>zda účtovat přebytky zásob jak výnos či jako korekci nákladu. </a:t>
            </a:r>
          </a:p>
          <a:p>
            <a:pPr lvl="2"/>
            <a:r>
              <a:rPr lang="cs-CZ" sz="1200" dirty="0"/>
              <a:t>jak účtovat přebytek dlouhodobého majetku oceněného odpisovaného, a </a:t>
            </a:r>
          </a:p>
          <a:p>
            <a:pPr lvl="2"/>
            <a:r>
              <a:rPr lang="cs-CZ" sz="1200" dirty="0"/>
              <a:t>jak účtovat přebytek dlouhodobého majetku oceněného neodpisovaného.</a:t>
            </a:r>
          </a:p>
          <a:p>
            <a:r>
              <a:rPr lang="cs-CZ" sz="2400" b="1" dirty="0"/>
              <a:t>Řešení</a:t>
            </a:r>
          </a:p>
          <a:p>
            <a:pPr lvl="1"/>
            <a:r>
              <a:rPr lang="cs-CZ" sz="1600" dirty="0"/>
              <a:t>Rozdíly zjištěné při inventarizaci se nejprve posoudí podle skutečnosti, zda se jedná o chybu minulých let nebo o inventarizační rozdíl, který vznikl v běžném období.</a:t>
            </a:r>
          </a:p>
          <a:p>
            <a:pPr lvl="2"/>
            <a:r>
              <a:rPr lang="cs-CZ" sz="1200" dirty="0"/>
              <a:t>Postup účtování přebytku zásob ve prospěch nákladů, které uvádí Standard, lze považovat za vhodné řešení, na rozdíl od účtování ve výnosech, uvedené ve Vyhlášce. V běžném účetním období, za které je vykázán inventarizační rozdíl, se totiž jedná o korekci hodnoty vyskladněných zásob a nikoliv o dodatečný výnos z činnosti účetní jednotky</a:t>
            </a:r>
          </a:p>
          <a:p>
            <a:pPr lvl="2"/>
            <a:r>
              <a:rPr lang="cs-CZ" sz="1200" dirty="0"/>
              <a:t>Postupy uvedené v ČÚS pro přebytky a manka stálých aktiv se použijí u rozdílů, které se vztahují k běžnému období. Pokud se však inventarizační rozdíl vztahuje k některému z minulých období, účetní jednotka musí zvážit alternativní účtování, které povede k věrnému a poctivému obrazu, včetně případné úpravy srovnávacích údajů v účetní závěrce.</a:t>
            </a:r>
          </a:p>
          <a:p>
            <a:r>
              <a:rPr lang="cs-CZ" sz="2000" b="1" dirty="0"/>
              <a:t>Zdůvodnění</a:t>
            </a:r>
          </a:p>
          <a:p>
            <a:pPr lvl="1"/>
            <a:r>
              <a:rPr lang="cs-CZ" sz="1600" dirty="0"/>
              <a:t>Pokud je prokázáno, že se jedná o chybu, účetní jednotka posoudí, zda vznikla v běžném nebo v předchozích účetních obdobích. Při řešení chyb postupuje účetní jednotka podle I-29</a:t>
            </a:r>
          </a:p>
          <a:p>
            <a:pPr lvl="1"/>
            <a:r>
              <a:rPr lang="cs-CZ" sz="1600" dirty="0"/>
              <a:t>Při zaúčtování inventarizačních rozdílů odpisovaného majetku musí být upřednostněna zásada věrného a poctivého zobrazení skutečnosti a účetní jednotka musí zvolit takový postup, který splnění této zásady zajišťuje.</a:t>
            </a:r>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42</a:t>
            </a:fld>
            <a:endParaRPr lang="cs-CZ" dirty="0"/>
          </a:p>
        </p:txBody>
      </p:sp>
    </p:spTree>
    <p:extLst>
      <p:ext uri="{BB962C8B-B14F-4D97-AF65-F5344CB8AC3E}">
        <p14:creationId xmlns:p14="http://schemas.microsoft.com/office/powerpoint/2010/main" val="153863361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671136"/>
          </a:xfrm>
        </p:spPr>
        <p:txBody>
          <a:bodyPr>
            <a:noAutofit/>
          </a:bodyPr>
          <a:lstStyle/>
          <a:p>
            <a:pPr>
              <a:spcBef>
                <a:spcPts val="0"/>
              </a:spcBef>
            </a:pPr>
            <a:r>
              <a:rPr lang="cs-CZ" altLang="cs-CZ" sz="3600" b="1" dirty="0">
                <a:cs typeface="Arial" charset="0"/>
              </a:rPr>
              <a:t>(Pracovní) návrhy interpretací NÚR</a:t>
            </a:r>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287522" y="5755069"/>
            <a:ext cx="8784976" cy="457200"/>
          </a:xfrm>
        </p:spPr>
        <p:txBody>
          <a:bodyPr>
            <a:normAutofit/>
          </a:bodyPr>
          <a:lstStyle/>
          <a:p>
            <a:pPr>
              <a:spcBef>
                <a:spcPts val="1800"/>
              </a:spcBef>
            </a:pPr>
            <a:r>
              <a:rPr lang="cs-CZ" sz="2000" b="1" dirty="0"/>
              <a:t>NÚR intenzivně spolupracuje s MF na přípravě nového zákona o účetnictví</a:t>
            </a:r>
            <a:endParaRPr lang="en-GB" sz="2000" b="1"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43</a:t>
            </a:fld>
            <a:endParaRPr lang="cs-CZ"/>
          </a:p>
        </p:txBody>
      </p:sp>
      <p:graphicFrame>
        <p:nvGraphicFramePr>
          <p:cNvPr id="11" name="Tabulka 10">
            <a:extLst>
              <a:ext uri="{FF2B5EF4-FFF2-40B4-BE49-F238E27FC236}">
                <a16:creationId xmlns:a16="http://schemas.microsoft.com/office/drawing/2014/main" id="{9CFB67AC-0C71-4A92-BCDD-609E8730A3A0}"/>
              </a:ext>
            </a:extLst>
          </p:cNvPr>
          <p:cNvGraphicFramePr>
            <a:graphicFrameLocks noGrp="1"/>
          </p:cNvGraphicFramePr>
          <p:nvPr>
            <p:extLst>
              <p:ext uri="{D42A27DB-BD31-4B8C-83A1-F6EECF244321}">
                <p14:modId xmlns:p14="http://schemas.microsoft.com/office/powerpoint/2010/main" val="1865671950"/>
              </p:ext>
            </p:extLst>
          </p:nvPr>
        </p:nvGraphicFramePr>
        <p:xfrm>
          <a:off x="395536" y="1196753"/>
          <a:ext cx="8568951" cy="3240360"/>
        </p:xfrm>
        <a:graphic>
          <a:graphicData uri="http://schemas.openxmlformats.org/drawingml/2006/table">
            <a:tbl>
              <a:tblPr/>
              <a:tblGrid>
                <a:gridCol w="720080">
                  <a:extLst>
                    <a:ext uri="{9D8B030D-6E8A-4147-A177-3AD203B41FA5}">
                      <a16:colId xmlns:a16="http://schemas.microsoft.com/office/drawing/2014/main" val="3474594192"/>
                    </a:ext>
                  </a:extLst>
                </a:gridCol>
                <a:gridCol w="4392488">
                  <a:extLst>
                    <a:ext uri="{9D8B030D-6E8A-4147-A177-3AD203B41FA5}">
                      <a16:colId xmlns:a16="http://schemas.microsoft.com/office/drawing/2014/main" val="2790990039"/>
                    </a:ext>
                  </a:extLst>
                </a:gridCol>
                <a:gridCol w="1800200">
                  <a:extLst>
                    <a:ext uri="{9D8B030D-6E8A-4147-A177-3AD203B41FA5}">
                      <a16:colId xmlns:a16="http://schemas.microsoft.com/office/drawing/2014/main" val="1776897839"/>
                    </a:ext>
                  </a:extLst>
                </a:gridCol>
                <a:gridCol w="1656183">
                  <a:extLst>
                    <a:ext uri="{9D8B030D-6E8A-4147-A177-3AD203B41FA5}">
                      <a16:colId xmlns:a16="http://schemas.microsoft.com/office/drawing/2014/main" val="4005204419"/>
                    </a:ext>
                  </a:extLst>
                </a:gridCol>
              </a:tblGrid>
              <a:tr h="377898">
                <a:tc>
                  <a:txBody>
                    <a:bodyPr/>
                    <a:lstStyle/>
                    <a:p>
                      <a:pPr algn="l"/>
                      <a:r>
                        <a:rPr lang="cs-CZ" sz="1200" b="1" i="0">
                          <a:effectLst/>
                          <a:latin typeface="inherit"/>
                        </a:rPr>
                        <a:t>Označení</a:t>
                      </a:r>
                      <a:endParaRPr lang="cs-CZ" sz="1200" b="0" i="0">
                        <a:effectLst/>
                        <a:latin typeface="inherit"/>
                      </a:endParaRPr>
                    </a:p>
                  </a:txBody>
                  <a:tcPr marL="20514" marR="20514" marT="20514" marB="20514" anchor="ctr">
                    <a:lnL>
                      <a:noFill/>
                    </a:lnL>
                    <a:lnR>
                      <a:noFill/>
                    </a:lnR>
                    <a:lnT>
                      <a:noFill/>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1" i="0" dirty="0">
                          <a:effectLst/>
                          <a:latin typeface="inherit"/>
                        </a:rPr>
                        <a:t>Pracovní název</a:t>
                      </a:r>
                      <a:endParaRPr lang="cs-CZ" sz="1200" b="0" i="0" dirty="0">
                        <a:effectLst/>
                        <a:latin typeface="inherit"/>
                      </a:endParaRPr>
                    </a:p>
                  </a:txBody>
                  <a:tcPr marL="20514" marR="20514" marT="20514" marB="20514" anchor="ctr">
                    <a:lnL>
                      <a:noFill/>
                    </a:lnL>
                    <a:lnR>
                      <a:noFill/>
                    </a:lnR>
                    <a:lnT>
                      <a:noFill/>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1" i="0">
                          <a:effectLst/>
                          <a:latin typeface="inherit"/>
                        </a:rPr>
                        <a:t>Instituce</a:t>
                      </a:r>
                      <a:endParaRPr lang="cs-CZ" sz="1200" b="0" i="0">
                        <a:effectLst/>
                        <a:latin typeface="inherit"/>
                      </a:endParaRPr>
                    </a:p>
                  </a:txBody>
                  <a:tcPr marL="20514" marR="20514" marT="20514" marB="20514" anchor="ctr">
                    <a:lnL>
                      <a:noFill/>
                    </a:lnL>
                    <a:lnR>
                      <a:noFill/>
                    </a:lnR>
                    <a:lnT>
                      <a:noFill/>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1" i="0">
                          <a:effectLst/>
                          <a:latin typeface="inherit"/>
                        </a:rPr>
                        <a:t>Zpracovatel(é)</a:t>
                      </a:r>
                      <a:endParaRPr lang="cs-CZ" sz="1200" b="0" i="0">
                        <a:effectLst/>
                        <a:latin typeface="inherit"/>
                      </a:endParaRPr>
                    </a:p>
                  </a:txBody>
                  <a:tcPr marL="20514" marR="20514" marT="20514" marB="20514" anchor="ctr">
                    <a:lnL>
                      <a:noFill/>
                    </a:lnL>
                    <a:lnR>
                      <a:noFill/>
                    </a:lnR>
                    <a:lnT>
                      <a:noFill/>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215014354"/>
                  </a:ext>
                </a:extLst>
              </a:tr>
              <a:tr h="316005">
                <a:tc>
                  <a:txBody>
                    <a:bodyPr/>
                    <a:lstStyle/>
                    <a:p>
                      <a:pPr algn="l"/>
                      <a:r>
                        <a:rPr lang="cs-CZ" sz="1200" b="0" i="0" dirty="0">
                          <a:effectLst/>
                          <a:latin typeface="inherit"/>
                        </a:rPr>
                        <a:t>PNI-51</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dirty="0">
                          <a:effectLst/>
                          <a:latin typeface="inherit"/>
                        </a:rPr>
                        <a:t>Přechod z IFRS na české účetní předpisy</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a:effectLst/>
                          <a:latin typeface="inherit"/>
                        </a:rPr>
                        <a:t>VŠE v Praze</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a:effectLst/>
                          <a:latin typeface="inherit"/>
                        </a:rPr>
                        <a:t>Vašek, Procházka</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07213678"/>
                  </a:ext>
                </a:extLst>
              </a:tr>
              <a:tr h="316005">
                <a:tc>
                  <a:txBody>
                    <a:bodyPr/>
                    <a:lstStyle/>
                    <a:p>
                      <a:pPr algn="l"/>
                      <a:r>
                        <a:rPr lang="cs-CZ" sz="1200" b="0" i="0">
                          <a:effectLst/>
                          <a:latin typeface="inherit"/>
                        </a:rPr>
                        <a:t>PNI-52</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0" i="0">
                          <a:effectLst/>
                          <a:latin typeface="inherit"/>
                        </a:rPr>
                        <a:t>Účtování bonusů a skont</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0" i="0">
                          <a:effectLst/>
                          <a:latin typeface="inherit"/>
                        </a:rPr>
                        <a:t>KA ČR</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0" i="0">
                          <a:effectLst/>
                          <a:latin typeface="inherit"/>
                        </a:rPr>
                        <a:t>Vácha</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995593882"/>
                  </a:ext>
                </a:extLst>
              </a:tr>
              <a:tr h="316005">
                <a:tc>
                  <a:txBody>
                    <a:bodyPr/>
                    <a:lstStyle/>
                    <a:p>
                      <a:pPr algn="l"/>
                      <a:r>
                        <a:rPr lang="cs-CZ" sz="1200" b="0" i="0">
                          <a:effectLst/>
                          <a:latin typeface="inherit"/>
                        </a:rPr>
                        <a:t>PNI-58</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a:effectLst/>
                          <a:latin typeface="inherit"/>
                        </a:rPr>
                        <a:t>Výzkum a vývoj</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a:effectLst/>
                          <a:latin typeface="inherit"/>
                        </a:rPr>
                        <a:t>VŠE, KA ČR</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dirty="0">
                          <a:effectLst/>
                          <a:latin typeface="inherit"/>
                        </a:rPr>
                        <a:t>Mejzlík, Vácha</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47264432"/>
                  </a:ext>
                </a:extLst>
              </a:tr>
              <a:tr h="316005">
                <a:tc>
                  <a:txBody>
                    <a:bodyPr/>
                    <a:lstStyle/>
                    <a:p>
                      <a:pPr algn="l"/>
                      <a:r>
                        <a:rPr lang="cs-CZ" sz="1200" b="0" i="0">
                          <a:effectLst/>
                          <a:latin typeface="inherit"/>
                        </a:rPr>
                        <a:t>PNI-61</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0" i="0">
                          <a:effectLst/>
                          <a:latin typeface="inherit"/>
                        </a:rPr>
                        <a:t>Zákaznické věrnostní programy</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0" i="0">
                          <a:effectLst/>
                          <a:latin typeface="inherit"/>
                        </a:rPr>
                        <a:t>VŠE</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0" i="0">
                          <a:effectLst/>
                          <a:latin typeface="inherit"/>
                        </a:rPr>
                        <a:t>Procházka</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481278583"/>
                  </a:ext>
                </a:extLst>
              </a:tr>
              <a:tr h="316005">
                <a:tc>
                  <a:txBody>
                    <a:bodyPr/>
                    <a:lstStyle/>
                    <a:p>
                      <a:pPr algn="l"/>
                      <a:r>
                        <a:rPr lang="cs-CZ" sz="1200" b="0" i="0">
                          <a:effectLst/>
                          <a:latin typeface="inherit"/>
                        </a:rPr>
                        <a:t>PNI-65</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dirty="0">
                          <a:effectLst/>
                          <a:latin typeface="inherit"/>
                        </a:rPr>
                        <a:t>Zaměstnanecké benefity</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a:effectLst/>
                          <a:latin typeface="inherit"/>
                        </a:rPr>
                        <a:t>SÚ ČR</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a:effectLst/>
                          <a:latin typeface="inherit"/>
                        </a:rPr>
                        <a:t>Králová</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73107184"/>
                  </a:ext>
                </a:extLst>
              </a:tr>
              <a:tr h="334422">
                <a:tc>
                  <a:txBody>
                    <a:bodyPr/>
                    <a:lstStyle/>
                    <a:p>
                      <a:pPr algn="l"/>
                      <a:r>
                        <a:rPr lang="cs-CZ" sz="1200" b="0" i="0">
                          <a:effectLst/>
                          <a:latin typeface="inherit"/>
                        </a:rPr>
                        <a:t>PNI-67</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0" i="0">
                          <a:effectLst/>
                          <a:latin typeface="inherit"/>
                        </a:rPr>
                        <a:t>Vykázání vkladu do fundací nebo ústavů v účetní závěrce zakladatele</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0" i="0">
                          <a:effectLst/>
                          <a:latin typeface="inherit"/>
                        </a:rPr>
                        <a:t>SÚ ČR</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0" i="0">
                          <a:effectLst/>
                          <a:latin typeface="inherit"/>
                        </a:rPr>
                        <a:t>Pacáková</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123670496"/>
                  </a:ext>
                </a:extLst>
              </a:tr>
              <a:tr h="316005">
                <a:tc>
                  <a:txBody>
                    <a:bodyPr/>
                    <a:lstStyle/>
                    <a:p>
                      <a:pPr algn="l"/>
                      <a:r>
                        <a:rPr lang="cs-CZ" sz="1200" b="0" i="0">
                          <a:effectLst/>
                          <a:latin typeface="inherit"/>
                        </a:rPr>
                        <a:t>PNI-68</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a:effectLst/>
                          <a:latin typeface="inherit"/>
                        </a:rPr>
                        <a:t>Vykazování kryptoměn v účetnictví</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a:effectLst/>
                          <a:latin typeface="inherit"/>
                        </a:rPr>
                        <a:t>VŠE v Praze</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a:effectLst/>
                          <a:latin typeface="inherit"/>
                        </a:rPr>
                        <a:t>Mejzlík</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90183015"/>
                  </a:ext>
                </a:extLst>
              </a:tr>
              <a:tr h="316005">
                <a:tc>
                  <a:txBody>
                    <a:bodyPr/>
                    <a:lstStyle/>
                    <a:p>
                      <a:pPr algn="l"/>
                      <a:r>
                        <a:rPr lang="cs-CZ" sz="1200" b="0" i="0">
                          <a:effectLst/>
                          <a:latin typeface="inherit"/>
                        </a:rPr>
                        <a:t>PNI-69</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0" i="0">
                          <a:effectLst/>
                          <a:latin typeface="inherit"/>
                        </a:rPr>
                        <a:t>Kurzové riziko u pohledávek krytých opravnou položkou</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0" i="0">
                          <a:effectLst/>
                          <a:latin typeface="inherit"/>
                        </a:rPr>
                        <a:t>SÚ ČR</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0" i="0">
                          <a:effectLst/>
                          <a:latin typeface="inherit"/>
                        </a:rPr>
                        <a:t>Vašek, Čouková</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069518806"/>
                  </a:ext>
                </a:extLst>
              </a:tr>
              <a:tr h="316005">
                <a:tc>
                  <a:txBody>
                    <a:bodyPr/>
                    <a:lstStyle/>
                    <a:p>
                      <a:pPr algn="l"/>
                      <a:r>
                        <a:rPr lang="cs-CZ" sz="1200" b="0" i="0">
                          <a:effectLst/>
                          <a:latin typeface="inherit"/>
                        </a:rPr>
                        <a:t>PNI-70</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dirty="0">
                          <a:effectLst/>
                          <a:latin typeface="inherit"/>
                        </a:rPr>
                        <a:t>Kurzové́ riziko u záloh na pořízení majetku</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a:effectLst/>
                          <a:latin typeface="inherit"/>
                        </a:rPr>
                        <a:t>SÚ ČR</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r>
                        <a:rPr lang="cs-CZ" sz="1200" b="0" i="0" dirty="0">
                          <a:effectLst/>
                          <a:latin typeface="inherit"/>
                        </a:rPr>
                        <a:t>Vašek, Čouková</a:t>
                      </a:r>
                    </a:p>
                  </a:txBody>
                  <a:tcPr marL="20514" marR="20514" marT="20514" marB="20514"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64962341"/>
                  </a:ext>
                </a:extLst>
              </a:tr>
            </a:tbl>
          </a:graphicData>
        </a:graphic>
      </p:graphicFrame>
      <p:sp>
        <p:nvSpPr>
          <p:cNvPr id="12" name="Rectangle 3">
            <a:extLst>
              <a:ext uri="{FF2B5EF4-FFF2-40B4-BE49-F238E27FC236}">
                <a16:creationId xmlns:a16="http://schemas.microsoft.com/office/drawing/2014/main" id="{4681CBF5-6975-4B40-A4B2-A440E80FD8B8}"/>
              </a:ext>
            </a:extLst>
          </p:cNvPr>
          <p:cNvSpPr>
            <a:spLocks noChangeArrowheads="1"/>
          </p:cNvSpPr>
          <p:nvPr/>
        </p:nvSpPr>
        <p:spPr bwMode="auto">
          <a:xfrm>
            <a:off x="1619672" y="141277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rgbClr val="111111"/>
                </a:solidFill>
                <a:effectLst/>
                <a:latin typeface="oswald"/>
              </a:rPr>
              <a:t> </a:t>
            </a:r>
            <a:endParaRPr kumimoji="0" lang="cs-CZ" altLang="cs-CZ" sz="1800" b="0" i="0" u="none" strike="noStrike" cap="none" normalizeH="0" baseline="0">
              <a:ln>
                <a:noFill/>
              </a:ln>
              <a:solidFill>
                <a:schemeClr val="tx1"/>
              </a:solidFill>
              <a:effectLst/>
              <a:latin typeface="Arial" panose="020B0604020202020204" pitchFamily="34" charset="0"/>
            </a:endParaRPr>
          </a:p>
        </p:txBody>
      </p:sp>
      <p:graphicFrame>
        <p:nvGraphicFramePr>
          <p:cNvPr id="13" name="Tabulka 12">
            <a:extLst>
              <a:ext uri="{FF2B5EF4-FFF2-40B4-BE49-F238E27FC236}">
                <a16:creationId xmlns:a16="http://schemas.microsoft.com/office/drawing/2014/main" id="{268D5379-0FBD-4523-B312-4E7775946265}"/>
              </a:ext>
            </a:extLst>
          </p:cNvPr>
          <p:cNvGraphicFramePr>
            <a:graphicFrameLocks noGrp="1"/>
          </p:cNvGraphicFramePr>
          <p:nvPr>
            <p:extLst>
              <p:ext uri="{D42A27DB-BD31-4B8C-83A1-F6EECF244321}">
                <p14:modId xmlns:p14="http://schemas.microsoft.com/office/powerpoint/2010/main" val="2476469042"/>
              </p:ext>
            </p:extLst>
          </p:nvPr>
        </p:nvGraphicFramePr>
        <p:xfrm>
          <a:off x="395535" y="4747849"/>
          <a:ext cx="8568951" cy="668428"/>
        </p:xfrm>
        <a:graphic>
          <a:graphicData uri="http://schemas.openxmlformats.org/drawingml/2006/table">
            <a:tbl>
              <a:tblPr/>
              <a:tblGrid>
                <a:gridCol w="952106">
                  <a:extLst>
                    <a:ext uri="{9D8B030D-6E8A-4147-A177-3AD203B41FA5}">
                      <a16:colId xmlns:a16="http://schemas.microsoft.com/office/drawing/2014/main" val="3286578139"/>
                    </a:ext>
                  </a:extLst>
                </a:gridCol>
                <a:gridCol w="4160463">
                  <a:extLst>
                    <a:ext uri="{9D8B030D-6E8A-4147-A177-3AD203B41FA5}">
                      <a16:colId xmlns:a16="http://schemas.microsoft.com/office/drawing/2014/main" val="2764030835"/>
                    </a:ext>
                  </a:extLst>
                </a:gridCol>
                <a:gridCol w="1152128">
                  <a:extLst>
                    <a:ext uri="{9D8B030D-6E8A-4147-A177-3AD203B41FA5}">
                      <a16:colId xmlns:a16="http://schemas.microsoft.com/office/drawing/2014/main" val="4291142435"/>
                    </a:ext>
                  </a:extLst>
                </a:gridCol>
                <a:gridCol w="2304254">
                  <a:extLst>
                    <a:ext uri="{9D8B030D-6E8A-4147-A177-3AD203B41FA5}">
                      <a16:colId xmlns:a16="http://schemas.microsoft.com/office/drawing/2014/main" val="1499953530"/>
                    </a:ext>
                  </a:extLst>
                </a:gridCol>
              </a:tblGrid>
              <a:tr h="334214">
                <a:tc>
                  <a:txBody>
                    <a:bodyPr/>
                    <a:lstStyle/>
                    <a:p>
                      <a:pPr algn="l"/>
                      <a:r>
                        <a:rPr lang="cs-CZ" sz="1200" b="1" i="0" dirty="0">
                          <a:effectLst/>
                          <a:latin typeface="inherit"/>
                        </a:rPr>
                        <a:t>Označení</a:t>
                      </a:r>
                      <a:endParaRPr lang="cs-CZ" sz="1200" b="0" i="0" dirty="0">
                        <a:effectLst/>
                        <a:latin typeface="inherit"/>
                      </a:endParaRPr>
                    </a:p>
                  </a:txBody>
                  <a:tcPr marL="68352" marR="68352" marT="68352" marB="68352" anchor="ctr">
                    <a:lnL>
                      <a:noFill/>
                    </a:lnL>
                    <a:lnR>
                      <a:noFill/>
                    </a:lnR>
                    <a:lnT>
                      <a:noFill/>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1" i="0">
                          <a:effectLst/>
                          <a:latin typeface="inherit"/>
                        </a:rPr>
                        <a:t>Název interpretace</a:t>
                      </a:r>
                      <a:endParaRPr lang="cs-CZ" sz="1200" b="0" i="0">
                        <a:effectLst/>
                        <a:latin typeface="inherit"/>
                      </a:endParaRPr>
                    </a:p>
                  </a:txBody>
                  <a:tcPr marL="68352" marR="68352" marT="68352" marB="68352" anchor="ctr">
                    <a:lnL>
                      <a:noFill/>
                    </a:lnL>
                    <a:lnR>
                      <a:noFill/>
                    </a:lnR>
                    <a:lnT>
                      <a:noFill/>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1" i="0">
                          <a:effectLst/>
                          <a:latin typeface="inherit"/>
                        </a:rPr>
                        <a:t>Instituce</a:t>
                      </a:r>
                      <a:endParaRPr lang="cs-CZ" sz="1200" b="0" i="0">
                        <a:effectLst/>
                        <a:latin typeface="inherit"/>
                      </a:endParaRPr>
                    </a:p>
                  </a:txBody>
                  <a:tcPr marL="68352" marR="68352" marT="68352" marB="68352" anchor="ctr">
                    <a:lnL>
                      <a:noFill/>
                    </a:lnL>
                    <a:lnR>
                      <a:noFill/>
                    </a:lnR>
                    <a:lnT>
                      <a:noFill/>
                    </a:lnT>
                    <a:lnB w="6350" cap="flat" cmpd="sng" algn="ctr">
                      <a:solidFill>
                        <a:srgbClr val="DDDDDD"/>
                      </a:solidFill>
                      <a:prstDash val="solid"/>
                      <a:round/>
                      <a:headEnd type="none" w="med" len="med"/>
                      <a:tailEnd type="none" w="med" len="med"/>
                    </a:lnB>
                    <a:solidFill>
                      <a:srgbClr val="F9F9F9"/>
                    </a:solidFill>
                  </a:tcPr>
                </a:tc>
                <a:tc>
                  <a:txBody>
                    <a:bodyPr/>
                    <a:lstStyle/>
                    <a:p>
                      <a:pPr algn="l"/>
                      <a:r>
                        <a:rPr lang="cs-CZ" sz="1200" b="1" i="0">
                          <a:effectLst/>
                          <a:latin typeface="inherit"/>
                        </a:rPr>
                        <a:t>Zpracovatel</a:t>
                      </a:r>
                      <a:endParaRPr lang="cs-CZ" sz="1200" b="0" i="0">
                        <a:effectLst/>
                        <a:latin typeface="inherit"/>
                      </a:endParaRPr>
                    </a:p>
                  </a:txBody>
                  <a:tcPr marL="68352" marR="68352" marT="68352" marB="68352" anchor="ctr">
                    <a:lnL>
                      <a:noFill/>
                    </a:lnL>
                    <a:lnR>
                      <a:noFill/>
                    </a:lnR>
                    <a:lnT>
                      <a:noFill/>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041875875"/>
                  </a:ext>
                </a:extLst>
              </a:tr>
              <a:tr h="334214">
                <a:tc>
                  <a:txBody>
                    <a:bodyPr/>
                    <a:lstStyle/>
                    <a:p>
                      <a:pPr algn="l"/>
                      <a:r>
                        <a:rPr lang="cs-CZ" sz="1200" b="0" i="0">
                          <a:effectLst/>
                          <a:latin typeface="inherit"/>
                        </a:rPr>
                        <a:t> NI-61</a:t>
                      </a:r>
                    </a:p>
                  </a:txBody>
                  <a:tcPr marL="68352" marR="68352" marT="68352" marB="68352"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l"/>
                      <a:r>
                        <a:rPr lang="cs-CZ" sz="1200" b="0" i="0" u="none" strike="noStrike" dirty="0">
                          <a:solidFill>
                            <a:schemeClr val="tx1"/>
                          </a:solidFill>
                          <a:effectLst/>
                          <a:latin typeface="inherit"/>
                        </a:rPr>
                        <a:t>Zákaznické věrnostní programy</a:t>
                      </a:r>
                      <a:endParaRPr lang="cs-CZ" sz="1200" b="0" i="0" dirty="0">
                        <a:solidFill>
                          <a:schemeClr val="tx1"/>
                        </a:solidFill>
                        <a:effectLst/>
                        <a:latin typeface="inherit"/>
                      </a:endParaRPr>
                    </a:p>
                  </a:txBody>
                  <a:tcPr marL="68352" marR="68352" marT="68352" marB="68352"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l"/>
                      <a:r>
                        <a:rPr lang="cs-CZ" sz="1200" b="0" i="0">
                          <a:effectLst/>
                          <a:latin typeface="inherit"/>
                        </a:rPr>
                        <a:t>VŠE v Praze</a:t>
                      </a:r>
                    </a:p>
                  </a:txBody>
                  <a:tcPr marL="68352" marR="68352" marT="68352" marB="68352"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pPr algn="l"/>
                      <a:r>
                        <a:rPr lang="cs-CZ" sz="1200" b="0" i="0" dirty="0">
                          <a:effectLst/>
                          <a:latin typeface="inherit"/>
                        </a:rPr>
                        <a:t>doc. Ing. David Procházka, Ph.D.</a:t>
                      </a:r>
                    </a:p>
                  </a:txBody>
                  <a:tcPr marL="68352" marR="68352" marT="68352" marB="68352"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6113650"/>
                  </a:ext>
                </a:extLst>
              </a:tr>
            </a:tbl>
          </a:graphicData>
        </a:graphic>
      </p:graphicFrame>
    </p:spTree>
    <p:extLst>
      <p:ext uri="{BB962C8B-B14F-4D97-AF65-F5344CB8AC3E}">
        <p14:creationId xmlns:p14="http://schemas.microsoft.com/office/powerpoint/2010/main" val="98213016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959803-9481-4E8B-A8AF-061130E5B946}"/>
              </a:ext>
            </a:extLst>
          </p:cNvPr>
          <p:cNvSpPr>
            <a:spLocks noGrp="1"/>
          </p:cNvSpPr>
          <p:nvPr>
            <p:ph type="title"/>
          </p:nvPr>
        </p:nvSpPr>
        <p:spPr>
          <a:xfrm>
            <a:off x="457200" y="620688"/>
            <a:ext cx="8229600" cy="903912"/>
          </a:xfrm>
        </p:spPr>
        <p:txBody>
          <a:bodyPr>
            <a:normAutofit/>
          </a:bodyPr>
          <a:lstStyle/>
          <a:p>
            <a:r>
              <a:rPr lang="cs-CZ" sz="4000" b="1" dirty="0"/>
              <a:t>Kniha a seminář NÚR</a:t>
            </a:r>
          </a:p>
        </p:txBody>
      </p:sp>
      <p:pic>
        <p:nvPicPr>
          <p:cNvPr id="8" name="Zástupný obsah 7" descr="Obsah obrázku stůl&#10;&#10;Popis byl vytvořen automaticky">
            <a:extLst>
              <a:ext uri="{FF2B5EF4-FFF2-40B4-BE49-F238E27FC236}">
                <a16:creationId xmlns:a16="http://schemas.microsoft.com/office/drawing/2014/main" id="{7284DB9B-2D6B-4168-BBA8-A1712A29F0D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21234" y="2735796"/>
            <a:ext cx="4815981" cy="2520280"/>
          </a:xfrm>
          <a:prstGeom prst="rect">
            <a:avLst/>
          </a:prstGeom>
          <a:ln>
            <a:noFill/>
          </a:ln>
          <a:effectLst>
            <a:outerShdw blurRad="292100" dist="139700" dir="2700000" algn="tl" rotWithShape="0">
              <a:srgbClr val="333333">
                <a:alpha val="65000"/>
              </a:srgbClr>
            </a:outerShdw>
          </a:effectLst>
        </p:spPr>
      </p:pic>
      <p:sp>
        <p:nvSpPr>
          <p:cNvPr id="4" name="Zástupný symbol pro datum 3">
            <a:extLst>
              <a:ext uri="{FF2B5EF4-FFF2-40B4-BE49-F238E27FC236}">
                <a16:creationId xmlns:a16="http://schemas.microsoft.com/office/drawing/2014/main" id="{08C2AC42-751A-4A7F-B89D-A725ED38327E}"/>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A459EF40-4F0D-42E6-8147-88CB98624910}"/>
              </a:ext>
            </a:extLst>
          </p:cNvPr>
          <p:cNvSpPr>
            <a:spLocks noGrp="1"/>
          </p:cNvSpPr>
          <p:nvPr>
            <p:ph type="ftr" sz="quarter" idx="11"/>
          </p:nvPr>
        </p:nvSpPr>
        <p:spPr/>
        <p:txBody>
          <a:bodyPr/>
          <a:lstStyle/>
          <a:p>
            <a:r>
              <a:rPr lang="cs-CZ"/>
              <a:t>Mejzlík Ladislav: Interpretace NÚR (Klubové setkání  KDP ČR Ostrava)</a:t>
            </a:r>
          </a:p>
        </p:txBody>
      </p:sp>
      <p:sp>
        <p:nvSpPr>
          <p:cNvPr id="6" name="Zástupný symbol pro číslo snímku 5">
            <a:extLst>
              <a:ext uri="{FF2B5EF4-FFF2-40B4-BE49-F238E27FC236}">
                <a16:creationId xmlns:a16="http://schemas.microsoft.com/office/drawing/2014/main" id="{09622FFB-48C7-468F-A8BC-64135AD745EE}"/>
              </a:ext>
            </a:extLst>
          </p:cNvPr>
          <p:cNvSpPr>
            <a:spLocks noGrp="1"/>
          </p:cNvSpPr>
          <p:nvPr>
            <p:ph type="sldNum" sz="quarter" idx="12"/>
          </p:nvPr>
        </p:nvSpPr>
        <p:spPr/>
        <p:txBody>
          <a:bodyPr/>
          <a:lstStyle/>
          <a:p>
            <a:fld id="{5546A31B-85AC-4894-B9D7-535A89A55BA2}" type="slidenum">
              <a:rPr lang="cs-CZ" smtClean="0"/>
              <a:pPr/>
              <a:t>44</a:t>
            </a:fld>
            <a:endParaRPr lang="cs-CZ"/>
          </a:p>
        </p:txBody>
      </p:sp>
      <p:pic>
        <p:nvPicPr>
          <p:cNvPr id="10" name="Obrázek 9" descr="Obsah obrázku hra&#10;&#10;Popis byl vytvořen automaticky">
            <a:extLst>
              <a:ext uri="{FF2B5EF4-FFF2-40B4-BE49-F238E27FC236}">
                <a16:creationId xmlns:a16="http://schemas.microsoft.com/office/drawing/2014/main" id="{1C728F98-F04F-43BA-920A-ECC2BDC110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12" y="1749231"/>
            <a:ext cx="3142654" cy="4581128"/>
          </a:xfrm>
          <a:prstGeom prst="rect">
            <a:avLst/>
          </a:prstGeom>
          <a:ln>
            <a:noFill/>
          </a:ln>
          <a:effectLst>
            <a:outerShdw blurRad="292100" dist="139700" dir="2700000" algn="tl" rotWithShape="0">
              <a:srgbClr val="333333">
                <a:alpha val="65000"/>
              </a:srgbClr>
            </a:outerShdw>
          </a:effectLst>
        </p:spPr>
      </p:pic>
      <p:sp>
        <p:nvSpPr>
          <p:cNvPr id="11" name="TextovéPole 10">
            <a:extLst>
              <a:ext uri="{FF2B5EF4-FFF2-40B4-BE49-F238E27FC236}">
                <a16:creationId xmlns:a16="http://schemas.microsoft.com/office/drawing/2014/main" id="{A9CD2FF6-A30D-4223-B934-A689EB485809}"/>
              </a:ext>
            </a:extLst>
          </p:cNvPr>
          <p:cNvSpPr txBox="1"/>
          <p:nvPr/>
        </p:nvSpPr>
        <p:spPr>
          <a:xfrm>
            <a:off x="1691680" y="2132856"/>
            <a:ext cx="2044278" cy="369332"/>
          </a:xfrm>
          <a:prstGeom prst="rect">
            <a:avLst/>
          </a:prstGeom>
          <a:noFill/>
        </p:spPr>
        <p:txBody>
          <a:bodyPr wrap="none" rtlCol="0">
            <a:spAutoFit/>
          </a:bodyPr>
          <a:lstStyle/>
          <a:p>
            <a:r>
              <a:rPr lang="cs-CZ" dirty="0">
                <a:hlinkClick r:id="rId4"/>
              </a:rPr>
              <a:t>www.kdpcr.cz/nur</a:t>
            </a:r>
            <a:r>
              <a:rPr lang="cs-CZ" dirty="0"/>
              <a:t> </a:t>
            </a:r>
          </a:p>
        </p:txBody>
      </p:sp>
    </p:spTree>
    <p:extLst>
      <p:ext uri="{BB962C8B-B14F-4D97-AF65-F5344CB8AC3E}">
        <p14:creationId xmlns:p14="http://schemas.microsoft.com/office/powerpoint/2010/main" val="77676641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959803-9481-4E8B-A8AF-061130E5B946}"/>
              </a:ext>
            </a:extLst>
          </p:cNvPr>
          <p:cNvSpPr>
            <a:spLocks noGrp="1"/>
          </p:cNvSpPr>
          <p:nvPr>
            <p:ph type="title"/>
          </p:nvPr>
        </p:nvSpPr>
        <p:spPr>
          <a:xfrm>
            <a:off x="481811" y="1268760"/>
            <a:ext cx="2044278" cy="3168352"/>
          </a:xfrm>
        </p:spPr>
        <p:txBody>
          <a:bodyPr>
            <a:normAutofit/>
          </a:bodyPr>
          <a:lstStyle/>
          <a:p>
            <a:r>
              <a:rPr lang="cs-CZ" sz="4000" b="1" dirty="0"/>
              <a:t>Webové stránky NÚR</a:t>
            </a:r>
          </a:p>
        </p:txBody>
      </p:sp>
      <p:sp>
        <p:nvSpPr>
          <p:cNvPr id="4" name="Zástupný symbol pro datum 3">
            <a:extLst>
              <a:ext uri="{FF2B5EF4-FFF2-40B4-BE49-F238E27FC236}">
                <a16:creationId xmlns:a16="http://schemas.microsoft.com/office/drawing/2014/main" id="{08C2AC42-751A-4A7F-B89D-A725ED38327E}"/>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A459EF40-4F0D-42E6-8147-88CB98624910}"/>
              </a:ext>
            </a:extLst>
          </p:cNvPr>
          <p:cNvSpPr>
            <a:spLocks noGrp="1"/>
          </p:cNvSpPr>
          <p:nvPr>
            <p:ph type="ftr" sz="quarter" idx="11"/>
          </p:nvPr>
        </p:nvSpPr>
        <p:spPr/>
        <p:txBody>
          <a:bodyPr/>
          <a:lstStyle/>
          <a:p>
            <a:r>
              <a:rPr lang="cs-CZ"/>
              <a:t>Mejzlík Ladislav: Interpretace NÚR (Klubové setkání  KDP ČR Ostrava)</a:t>
            </a:r>
          </a:p>
        </p:txBody>
      </p:sp>
      <p:sp>
        <p:nvSpPr>
          <p:cNvPr id="6" name="Zástupný symbol pro číslo snímku 5">
            <a:extLst>
              <a:ext uri="{FF2B5EF4-FFF2-40B4-BE49-F238E27FC236}">
                <a16:creationId xmlns:a16="http://schemas.microsoft.com/office/drawing/2014/main" id="{09622FFB-48C7-468F-A8BC-64135AD745EE}"/>
              </a:ext>
            </a:extLst>
          </p:cNvPr>
          <p:cNvSpPr>
            <a:spLocks noGrp="1"/>
          </p:cNvSpPr>
          <p:nvPr>
            <p:ph type="sldNum" sz="quarter" idx="12"/>
          </p:nvPr>
        </p:nvSpPr>
        <p:spPr/>
        <p:txBody>
          <a:bodyPr/>
          <a:lstStyle/>
          <a:p>
            <a:fld id="{5546A31B-85AC-4894-B9D7-535A89A55BA2}" type="slidenum">
              <a:rPr lang="cs-CZ" smtClean="0"/>
              <a:pPr/>
              <a:t>45</a:t>
            </a:fld>
            <a:endParaRPr lang="cs-CZ"/>
          </a:p>
        </p:txBody>
      </p:sp>
      <p:sp>
        <p:nvSpPr>
          <p:cNvPr id="11" name="TextovéPole 10">
            <a:extLst>
              <a:ext uri="{FF2B5EF4-FFF2-40B4-BE49-F238E27FC236}">
                <a16:creationId xmlns:a16="http://schemas.microsoft.com/office/drawing/2014/main" id="{A9CD2FF6-A30D-4223-B934-A689EB485809}"/>
              </a:ext>
            </a:extLst>
          </p:cNvPr>
          <p:cNvSpPr txBox="1"/>
          <p:nvPr/>
        </p:nvSpPr>
        <p:spPr>
          <a:xfrm>
            <a:off x="457200" y="4252446"/>
            <a:ext cx="1948419" cy="461665"/>
          </a:xfrm>
          <a:prstGeom prst="rect">
            <a:avLst/>
          </a:prstGeom>
          <a:noFill/>
        </p:spPr>
        <p:txBody>
          <a:bodyPr wrap="none" rtlCol="0">
            <a:spAutoFit/>
          </a:bodyPr>
          <a:lstStyle/>
          <a:p>
            <a:r>
              <a:rPr lang="cs-CZ" sz="2400" b="1" dirty="0"/>
              <a:t>www.nur.cz </a:t>
            </a:r>
          </a:p>
        </p:txBody>
      </p:sp>
      <p:pic>
        <p:nvPicPr>
          <p:cNvPr id="12" name="Obrázek 11">
            <a:extLst>
              <a:ext uri="{FF2B5EF4-FFF2-40B4-BE49-F238E27FC236}">
                <a16:creationId xmlns:a16="http://schemas.microsoft.com/office/drawing/2014/main" id="{F3A335BE-F90B-46EA-B74B-CD01DB61BD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6"/>
          <a:stretch/>
        </p:blipFill>
        <p:spPr>
          <a:xfrm>
            <a:off x="2627784" y="183555"/>
            <a:ext cx="6264696" cy="6336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491037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text 7"/>
          <p:cNvSpPr>
            <a:spLocks noGrp="1"/>
          </p:cNvSpPr>
          <p:nvPr>
            <p:ph type="subTitle" idx="1"/>
          </p:nvPr>
        </p:nvSpPr>
        <p:spPr>
          <a:xfrm>
            <a:off x="611560" y="3212976"/>
            <a:ext cx="4013900" cy="1728192"/>
          </a:xfrm>
        </p:spPr>
        <p:txBody>
          <a:bodyPr anchor="b">
            <a:normAutofit/>
          </a:bodyPr>
          <a:lstStyle/>
          <a:p>
            <a:r>
              <a:rPr lang="cs-CZ" sz="2400" b="1" dirty="0">
                <a:solidFill>
                  <a:schemeClr val="tx1"/>
                </a:solidFill>
                <a:latin typeface="+mn-lt"/>
              </a:rPr>
              <a:t>Ladislav Mejzlík</a:t>
            </a:r>
          </a:p>
          <a:p>
            <a:r>
              <a:rPr lang="cs-CZ" sz="1800" i="1" dirty="0">
                <a:latin typeface="+mn-lt"/>
              </a:rPr>
              <a:t>děkan Fakulty financí a účetnictví</a:t>
            </a:r>
            <a:endParaRPr lang="cs-CZ" sz="2000" dirty="0">
              <a:latin typeface="+mn-lt"/>
            </a:endParaRPr>
          </a:p>
          <a:p>
            <a:r>
              <a:rPr lang="cs-CZ" sz="2000" dirty="0">
                <a:latin typeface="+mn-lt"/>
              </a:rPr>
              <a:t>Vysoká škola ekonomická v Praze</a:t>
            </a:r>
          </a:p>
        </p:txBody>
      </p:sp>
      <p:pic>
        <p:nvPicPr>
          <p:cNvPr id="2" name="Obrázek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3568" y="1844824"/>
            <a:ext cx="1728192" cy="1728192"/>
          </a:xfrm>
          <a:prstGeom prst="rect">
            <a:avLst/>
          </a:prstGeom>
        </p:spPr>
      </p:pic>
      <p:sp>
        <p:nvSpPr>
          <p:cNvPr id="9" name="Nadpis 6"/>
          <p:cNvSpPr txBox="1">
            <a:spLocks/>
          </p:cNvSpPr>
          <p:nvPr/>
        </p:nvSpPr>
        <p:spPr>
          <a:xfrm>
            <a:off x="611560" y="5229200"/>
            <a:ext cx="8136904" cy="144016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rgbClr val="A80059"/>
                </a:solidFill>
                <a:latin typeface="Arial" pitchFamily="34" charset="0"/>
                <a:ea typeface="+mj-ea"/>
                <a:cs typeface="Arial" pitchFamily="34" charset="0"/>
              </a:defRPr>
            </a:lvl1pPr>
          </a:lstStyle>
          <a:p>
            <a:pPr fontAlgn="auto">
              <a:spcAft>
                <a:spcPts val="0"/>
              </a:spcAft>
            </a:pPr>
            <a:r>
              <a:rPr lang="cs-CZ" dirty="0"/>
              <a:t>Děkuji za pozornost…</a:t>
            </a:r>
          </a:p>
          <a:p>
            <a:pPr algn="r" fontAlgn="auto">
              <a:spcAft>
                <a:spcPts val="0"/>
              </a:spcAft>
            </a:pPr>
            <a:r>
              <a:rPr lang="cs-CZ" cap="none" dirty="0">
                <a:solidFill>
                  <a:prstClr val="black"/>
                </a:solidFill>
                <a:latin typeface="Calibri"/>
                <a:cs typeface="+mj-cs"/>
              </a:rPr>
              <a:t>…a rád zodpovím vaše otázky.</a:t>
            </a:r>
          </a:p>
          <a:p>
            <a:pPr algn="r" fontAlgn="auto">
              <a:spcBef>
                <a:spcPts val="1200"/>
              </a:spcBef>
              <a:spcAft>
                <a:spcPts val="0"/>
              </a:spcAft>
            </a:pPr>
            <a:endParaRPr lang="cs-CZ" sz="3200" dirty="0"/>
          </a:p>
        </p:txBody>
      </p:sp>
      <p:pic>
        <p:nvPicPr>
          <p:cNvPr id="4" name="Obrázek 3">
            <a:extLst>
              <a:ext uri="{FF2B5EF4-FFF2-40B4-BE49-F238E27FC236}">
                <a16:creationId xmlns:a16="http://schemas.microsoft.com/office/drawing/2014/main" id="{A16D3316-27F1-4809-A48C-F607D92642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019746">
            <a:off x="3834923" y="805080"/>
            <a:ext cx="4955730" cy="3679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50737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0D362-5907-4517-9921-EC936C0F2A6F}"/>
              </a:ext>
            </a:extLst>
          </p:cNvPr>
          <p:cNvSpPr>
            <a:spLocks noGrp="1"/>
          </p:cNvSpPr>
          <p:nvPr>
            <p:ph type="title"/>
          </p:nvPr>
        </p:nvSpPr>
        <p:spPr>
          <a:xfrm>
            <a:off x="457200" y="381600"/>
            <a:ext cx="8229600" cy="743144"/>
          </a:xfrm>
        </p:spPr>
        <p:txBody>
          <a:bodyPr>
            <a:normAutofit fontScale="90000"/>
          </a:bodyPr>
          <a:lstStyle/>
          <a:p>
            <a:r>
              <a:rPr lang="cs-CZ" b="1" dirty="0"/>
              <a:t>Systém interpretací NÚR</a:t>
            </a:r>
            <a:endParaRPr lang="en-GB" b="1" dirty="0"/>
          </a:p>
        </p:txBody>
      </p:sp>
      <p:sp>
        <p:nvSpPr>
          <p:cNvPr id="3" name="Zástupný symbol pro obsah 2">
            <a:extLst>
              <a:ext uri="{FF2B5EF4-FFF2-40B4-BE49-F238E27FC236}">
                <a16:creationId xmlns:a16="http://schemas.microsoft.com/office/drawing/2014/main" id="{179C5366-9E62-476C-AA9D-8EC0CC53F00A}"/>
              </a:ext>
            </a:extLst>
          </p:cNvPr>
          <p:cNvSpPr>
            <a:spLocks noGrp="1"/>
          </p:cNvSpPr>
          <p:nvPr>
            <p:ph idx="1"/>
          </p:nvPr>
        </p:nvSpPr>
        <p:spPr>
          <a:xfrm>
            <a:off x="457200" y="1124743"/>
            <a:ext cx="8579296" cy="5544617"/>
          </a:xfrm>
        </p:spPr>
        <p:txBody>
          <a:bodyPr>
            <a:normAutofit fontScale="85000" lnSpcReduction="10000"/>
          </a:bodyPr>
          <a:lstStyle/>
          <a:p>
            <a:r>
              <a:rPr lang="cs-CZ" sz="2800" dirty="0"/>
              <a:t>Úkolem interpretací je vyjádření odborného názoru na praktickou aplikaci českých účetních předpisů, který reaguje na: </a:t>
            </a:r>
          </a:p>
          <a:p>
            <a:pPr marL="914400" lvl="1" indent="-457200">
              <a:buFont typeface="+mj-lt"/>
              <a:buAutoNum type="alphaLcParenR"/>
            </a:pPr>
            <a:r>
              <a:rPr lang="cs-CZ" sz="2000" dirty="0"/>
              <a:t>účetní otázky, které nejsou řešeny českými účetními předpisy nebo je jejich řešení pro praxi nedostatečné, nebo </a:t>
            </a:r>
          </a:p>
          <a:p>
            <a:pPr marL="914400" lvl="1" indent="-457200">
              <a:buFont typeface="+mj-lt"/>
              <a:buAutoNum type="alphaLcParenR"/>
            </a:pPr>
            <a:r>
              <a:rPr lang="cs-CZ" sz="2000" dirty="0"/>
              <a:t>otázky, které vznikly nově při uplatňování účetních předpisů v praxi, nebo </a:t>
            </a:r>
          </a:p>
          <a:p>
            <a:pPr marL="914400" lvl="1" indent="-457200">
              <a:buFont typeface="+mj-lt"/>
              <a:buAutoNum type="alphaLcParenR"/>
            </a:pPr>
            <a:r>
              <a:rPr lang="cs-CZ" sz="2000" dirty="0"/>
              <a:t>otázky, které jsou účetními předpisy řešeny, ale aplikace je v praxi nejednotná.</a:t>
            </a:r>
          </a:p>
          <a:p>
            <a:r>
              <a:rPr lang="cs-CZ" sz="2800" dirty="0"/>
              <a:t>Interpretace mají definovaný transparentní proces tvorby, připomínkování a schvalování, který je veřejný</a:t>
            </a:r>
          </a:p>
          <a:p>
            <a:r>
              <a:rPr lang="cs-CZ" sz="2800" dirty="0"/>
              <a:t>Interpretace jsou oporou při argumentaci, rozhodování a volbě účetních pravidel, principů a postupů</a:t>
            </a:r>
          </a:p>
          <a:p>
            <a:r>
              <a:rPr lang="cs-CZ" sz="2800" dirty="0"/>
              <a:t>Interpretace nejsou nikterak právně závazné, prosazují se vytvářením „dobré praxe“ (</a:t>
            </a:r>
            <a:r>
              <a:rPr lang="en-GB" sz="2800" dirty="0"/>
              <a:t>best practice</a:t>
            </a:r>
            <a:r>
              <a:rPr lang="cs-CZ" sz="2800" dirty="0"/>
              <a:t>)</a:t>
            </a:r>
          </a:p>
          <a:p>
            <a:r>
              <a:rPr lang="cs-CZ" sz="2800" dirty="0"/>
              <a:t>Do podnikové praxe se interpretace aplikují prostřednictvím vnitřních účetních pravidel dané účetní jednotky</a:t>
            </a:r>
          </a:p>
          <a:p>
            <a:r>
              <a:rPr lang="cs-CZ" sz="2800" dirty="0"/>
              <a:t>Interpretace a ostatní informace o NÚR jsou zdarma k dispozici na </a:t>
            </a:r>
            <a:r>
              <a:rPr lang="cs-CZ" sz="2800" dirty="0">
                <a:hlinkClick r:id="rId2"/>
              </a:rPr>
              <a:t>www.nur.cz</a:t>
            </a:r>
            <a:r>
              <a:rPr lang="cs-CZ" sz="2800" dirty="0"/>
              <a:t> </a:t>
            </a:r>
            <a:endParaRPr lang="en-GB" sz="2800" dirty="0"/>
          </a:p>
        </p:txBody>
      </p:sp>
      <p:sp>
        <p:nvSpPr>
          <p:cNvPr id="4" name="Zástupný symbol pro datum 3">
            <a:extLst>
              <a:ext uri="{FF2B5EF4-FFF2-40B4-BE49-F238E27FC236}">
                <a16:creationId xmlns:a16="http://schemas.microsoft.com/office/drawing/2014/main" id="{B23CA3AD-7E68-4433-828A-6D39280C8A08}"/>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5DAD2D2E-6977-4CB4-9E64-384C2D13B03A}"/>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95BAFEB1-EB4C-4D07-8BBC-E2429B817335}"/>
              </a:ext>
            </a:extLst>
          </p:cNvPr>
          <p:cNvSpPr>
            <a:spLocks noGrp="1"/>
          </p:cNvSpPr>
          <p:nvPr>
            <p:ph type="sldNum" sz="quarter" idx="12"/>
          </p:nvPr>
        </p:nvSpPr>
        <p:spPr/>
        <p:txBody>
          <a:bodyPr/>
          <a:lstStyle/>
          <a:p>
            <a:fld id="{5546A31B-85AC-4894-B9D7-535A89A55BA2}" type="slidenum">
              <a:rPr lang="cs-CZ" smtClean="0"/>
              <a:pPr/>
              <a:t>5</a:t>
            </a:fld>
            <a:endParaRPr lang="cs-CZ" dirty="0"/>
          </a:p>
        </p:txBody>
      </p:sp>
    </p:spTree>
    <p:extLst>
      <p:ext uri="{BB962C8B-B14F-4D97-AF65-F5344CB8AC3E}">
        <p14:creationId xmlns:p14="http://schemas.microsoft.com/office/powerpoint/2010/main" val="9648502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671136"/>
          </a:xfrm>
        </p:spPr>
        <p:txBody>
          <a:bodyPr>
            <a:noAutofit/>
          </a:bodyPr>
          <a:lstStyle/>
          <a:p>
            <a:r>
              <a:rPr lang="cs-CZ" altLang="cs-CZ" sz="2800" b="1" dirty="0">
                <a:cs typeface="Arial" charset="0"/>
              </a:rPr>
              <a:t>I-01 Přechodné rozdíly při výchozím uznání aktiv</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908720"/>
            <a:ext cx="8686800" cy="5832648"/>
          </a:xfrm>
        </p:spPr>
        <p:txBody>
          <a:bodyPr>
            <a:normAutofit lnSpcReduction="10000"/>
          </a:bodyPr>
          <a:lstStyle/>
          <a:p>
            <a:r>
              <a:rPr lang="cs-CZ" sz="2000" b="1" dirty="0"/>
              <a:t>Popis problému</a:t>
            </a:r>
          </a:p>
          <a:p>
            <a:pPr lvl="1"/>
            <a:r>
              <a:rPr lang="cs-CZ" sz="1600" dirty="0"/>
              <a:t>Český účetní  standard č. 003 – Odložená daň výslovně neřeší zda vzniká odložená daň v případě rozdílu mezi výchozí účetní hodnotou aktiva a jeho vstupní daňovou základnou. </a:t>
            </a:r>
          </a:p>
          <a:p>
            <a:pPr lvl="1"/>
            <a:r>
              <a:rPr lang="cs-CZ" sz="1600" dirty="0"/>
              <a:t>Otázky jsou:</a:t>
            </a:r>
          </a:p>
          <a:p>
            <a:pPr lvl="2"/>
            <a:r>
              <a:rPr lang="cs-CZ" sz="1400" dirty="0"/>
              <a:t>zda vzniká přechodný rozdíl,</a:t>
            </a:r>
          </a:p>
          <a:p>
            <a:pPr lvl="2"/>
            <a:r>
              <a:rPr lang="cs-CZ" sz="1400" dirty="0"/>
              <a:t>zda je správné v takových případech odloženou daň vykázat,</a:t>
            </a:r>
          </a:p>
          <a:p>
            <a:pPr lvl="2"/>
            <a:r>
              <a:rPr lang="cs-CZ" sz="1400" dirty="0"/>
              <a:t>a kde by měla být případná odložená daň vykázána.</a:t>
            </a:r>
          </a:p>
          <a:p>
            <a:r>
              <a:rPr lang="cs-CZ" sz="2000" b="1" dirty="0"/>
              <a:t>Řešení</a:t>
            </a:r>
          </a:p>
          <a:p>
            <a:pPr lvl="1"/>
            <a:r>
              <a:rPr lang="cs-CZ" sz="1600" dirty="0"/>
              <a:t>Nákup aktiva jehož výchozí účetní hodnota se liší od vstupní daňové základny způsobuje přechodný rozdíl.</a:t>
            </a:r>
          </a:p>
          <a:p>
            <a:pPr lvl="1"/>
            <a:r>
              <a:rPr lang="cs-CZ" sz="1600" dirty="0"/>
              <a:t>Dopad takového přechodného rozdílu ve formě odložené daně se vykazuje v souladu s povahou této transakce, tj. jako součást pořizovací ceny kupovaného aktiva.</a:t>
            </a:r>
          </a:p>
          <a:p>
            <a:pPr lvl="1"/>
            <a:r>
              <a:rPr lang="cs-CZ" sz="1600" dirty="0"/>
              <a:t>Zahrnutí odložené daně do pořizovací ceny by však mohlo snížit vypovídací schopnost účetních výkazů, a proto se nedoporučuje podniku, aby uznával výsledný odložený daňový závazek nebo pohledávku ani při výchozím uznání ani následně.</a:t>
            </a:r>
          </a:p>
          <a:p>
            <a:r>
              <a:rPr lang="cs-CZ" sz="2000" b="1" dirty="0"/>
              <a:t>Zdůvodnění</a:t>
            </a:r>
          </a:p>
          <a:p>
            <a:pPr lvl="1"/>
            <a:r>
              <a:rPr lang="cs-CZ" sz="1600" dirty="0"/>
              <a:t>V souladu s principem věrného a poctivého zobrazení obsaženým v zákoně o účetnictví je nezbytné dodržet pravidlo, že se odložená daň vykazuje shodně s transakcí, která odloženou daň vyvolala.</a:t>
            </a:r>
          </a:p>
          <a:p>
            <a:pPr lvl="1"/>
            <a:r>
              <a:rPr lang="cs-CZ" sz="1600" dirty="0"/>
              <a:t>Například IAS 12 uvádí, že tento postup by mohl snížit vypovídací schopnost účetních výkazů, a proto se nedoporučuje podniku, aby uznal výsledný odložený daňový závazek nebo pohledávku ani při výchozím uznání aktiva, ani následně.</a:t>
            </a:r>
            <a:endParaRPr lang="en-GB" sz="16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6</a:t>
            </a:fld>
            <a:endParaRPr lang="cs-CZ" dirty="0"/>
          </a:p>
        </p:txBody>
      </p:sp>
    </p:spTree>
    <p:extLst>
      <p:ext uri="{BB962C8B-B14F-4D97-AF65-F5344CB8AC3E}">
        <p14:creationId xmlns:p14="http://schemas.microsoft.com/office/powerpoint/2010/main" val="21260669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599128"/>
          </a:xfrm>
        </p:spPr>
        <p:txBody>
          <a:bodyPr>
            <a:noAutofit/>
          </a:bodyPr>
          <a:lstStyle/>
          <a:p>
            <a:r>
              <a:rPr lang="cs-CZ" altLang="cs-CZ" sz="2800" b="1" dirty="0">
                <a:cs typeface="Arial" charset="0"/>
              </a:rPr>
              <a:t>I-02 Přechodné rozdíly při přeměnách a vkladech</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980728"/>
            <a:ext cx="8686800" cy="5877272"/>
          </a:xfrm>
        </p:spPr>
        <p:txBody>
          <a:bodyPr>
            <a:normAutofit/>
          </a:bodyPr>
          <a:lstStyle/>
          <a:p>
            <a:r>
              <a:rPr lang="cs-CZ" sz="1600" b="1" dirty="0"/>
              <a:t>Popis problému</a:t>
            </a:r>
          </a:p>
          <a:p>
            <a:pPr lvl="1"/>
            <a:r>
              <a:rPr lang="cs-CZ" sz="1400" dirty="0"/>
              <a:t>V případech přeměn společností a nepeněžitých vkladů do společností vznikají následující otázky:</a:t>
            </a:r>
          </a:p>
          <a:p>
            <a:pPr lvl="2"/>
            <a:r>
              <a:rPr lang="cs-CZ" sz="1200" dirty="0"/>
              <a:t>zda vzniká přechodný rozdíl a</a:t>
            </a:r>
          </a:p>
          <a:p>
            <a:pPr lvl="2"/>
            <a:r>
              <a:rPr lang="cs-CZ" sz="1200" dirty="0"/>
              <a:t>zda se v těchto případech vykazuje odložená daň, a</a:t>
            </a:r>
          </a:p>
          <a:p>
            <a:pPr lvl="2"/>
            <a:r>
              <a:rPr lang="cs-CZ" sz="1200" dirty="0"/>
              <a:t>jak má být dopad takové odložené daně vykázán.</a:t>
            </a:r>
            <a:endParaRPr lang="cs-CZ" sz="1400" dirty="0"/>
          </a:p>
          <a:p>
            <a:r>
              <a:rPr lang="cs-CZ" sz="1600" b="1" dirty="0"/>
              <a:t>Řešení</a:t>
            </a:r>
          </a:p>
          <a:p>
            <a:pPr lvl="1"/>
            <a:r>
              <a:rPr lang="cs-CZ" sz="1400" dirty="0"/>
              <a:t>Přechodné rozdíly při přeměnách společností nebo nepeněžitých vkladech do společností vznikají jako rozdíl mezi přeceněnou účetní hodnotou a nezměněnou daňovou základnou.</a:t>
            </a:r>
          </a:p>
          <a:p>
            <a:pPr lvl="1"/>
            <a:r>
              <a:rPr lang="cs-CZ" sz="1400" dirty="0"/>
              <a:t>Tento přechodný rozdíl vyústí v odloženou daň, jejíž dopad se vykazuje v souladu s povahou této transakce, tj. proti vlastnímu kapitálu</a:t>
            </a:r>
          </a:p>
          <a:p>
            <a:pPr lvl="1"/>
            <a:r>
              <a:rPr lang="cs-CZ" sz="1400" dirty="0"/>
              <a:t>V případě zvýšení vlastního kapitálu vykázáním odložené daňové pohledávky je nutné provést test na uplatnitelnost odložené daňové pohledávky. Případné dopady vykázání odložené daně z titulu přeměn a vkladů proti vlastnímu kapitálu na předlužení či na disponibilní zisk pro rozdělování popíše účetní jednotka v příloze k účetní závěrce.</a:t>
            </a:r>
          </a:p>
          <a:p>
            <a:r>
              <a:rPr lang="cs-CZ" sz="1600" b="1" dirty="0"/>
              <a:t>Zdůvodnění</a:t>
            </a:r>
          </a:p>
          <a:p>
            <a:pPr lvl="1"/>
            <a:r>
              <a:rPr lang="cs-CZ" sz="1400" dirty="0"/>
              <a:t>Přecenění majetku při přeměnách a vkladech vede plně v souladu s českými účetními předpisy i s Mezinárodními standardy účetního výkaznictví ke vzniku přechodných rozdílů. Takové přechodné rozdíly však nejsou časovými rozdíly a jejich dopady nesmí ovlivnit hospodářský výsledek za období.</a:t>
            </a:r>
          </a:p>
          <a:p>
            <a:pPr lvl="1"/>
            <a:r>
              <a:rPr lang="cs-CZ" sz="1400" dirty="0"/>
              <a:t>Dopad odložené daně, která vznikla v souvislosti s nepeněžitým vkladem do společnosti, musí být vykázán v souladu s povahou transakce, která takovou daň vyvolala, tj. do vlastního kapitálu společnosti. </a:t>
            </a:r>
          </a:p>
          <a:p>
            <a:pPr lvl="1"/>
            <a:r>
              <a:rPr lang="cs-CZ" sz="1400" dirty="0"/>
              <a:t>Vzhledem k tomu, že dopad odložené daně z důvodu nepeněžitých vkladů bezprostředně ovlivňuje výši zdrojů použitelných k rozdělení, je důležité jeho vysvětlení v příloze (viz odstavec 8 této interpretace) tak, aby nebyla ohrožena schopnost externích uživatelů činit na základě účetní závěrky správná rozhodnutí.</a:t>
            </a:r>
          </a:p>
          <a:p>
            <a:pPr lvl="1"/>
            <a:endParaRPr lang="cs-CZ" sz="1400" b="1" dirty="0"/>
          </a:p>
          <a:p>
            <a:pPr lvl="1"/>
            <a:endParaRPr lang="en-GB" sz="1400"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7</a:t>
            </a:fld>
            <a:endParaRPr lang="cs-CZ" dirty="0"/>
          </a:p>
        </p:txBody>
      </p:sp>
    </p:spTree>
    <p:extLst>
      <p:ext uri="{BB962C8B-B14F-4D97-AF65-F5344CB8AC3E}">
        <p14:creationId xmlns:p14="http://schemas.microsoft.com/office/powerpoint/2010/main" val="31733835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599128"/>
          </a:xfrm>
        </p:spPr>
        <p:txBody>
          <a:bodyPr>
            <a:noAutofit/>
          </a:bodyPr>
          <a:lstStyle/>
          <a:p>
            <a:r>
              <a:rPr lang="cs-CZ" altLang="cs-CZ" sz="2800" b="1" dirty="0">
                <a:cs typeface="Arial" charset="0"/>
              </a:rPr>
              <a:t>I-03 Rezerva na splatnou daň	</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980728"/>
            <a:ext cx="8686800" cy="5616624"/>
          </a:xfrm>
        </p:spPr>
        <p:txBody>
          <a:bodyPr>
            <a:normAutofit fontScale="62500" lnSpcReduction="20000"/>
          </a:bodyPr>
          <a:lstStyle/>
          <a:p>
            <a:r>
              <a:rPr lang="cs-CZ" b="1" dirty="0"/>
              <a:t>Popis problému</a:t>
            </a:r>
          </a:p>
          <a:p>
            <a:pPr lvl="1"/>
            <a:r>
              <a:rPr lang="cs-CZ" dirty="0"/>
              <a:t>Při vykazování rezervy na splatnou daň vznikají následující otázky:</a:t>
            </a:r>
          </a:p>
          <a:p>
            <a:pPr lvl="2"/>
            <a:r>
              <a:rPr lang="cs-CZ" dirty="0"/>
              <a:t>jaké povahy je odhad splatné daně a kde má být vykázán v rozvaze;</a:t>
            </a:r>
          </a:p>
          <a:p>
            <a:pPr lvl="2"/>
            <a:r>
              <a:rPr lang="cs-CZ" dirty="0"/>
              <a:t>zda odhad splatné daně vykázat ve výsledovce vždy v plné výši;</a:t>
            </a:r>
          </a:p>
          <a:p>
            <a:pPr lvl="2"/>
            <a:r>
              <a:rPr lang="cs-CZ" dirty="0"/>
              <a:t>zda odhad splatné daně kompenzovat v rozvaze s případnými zaplacenými zálohami na splatnou daň.</a:t>
            </a:r>
          </a:p>
          <a:p>
            <a:r>
              <a:rPr lang="cs-CZ" b="1" dirty="0"/>
              <a:t>Řešení</a:t>
            </a:r>
          </a:p>
          <a:p>
            <a:pPr lvl="1"/>
            <a:r>
              <a:rPr lang="cs-CZ" dirty="0"/>
              <a:t>Charakteristika odhadu splatné daně spíše napovídá, že se jedná o dohadnou položku, tato interpretace však respektuje, že české účetní předpisy ji považují za rezervu.</a:t>
            </a:r>
          </a:p>
          <a:p>
            <a:pPr lvl="1"/>
            <a:r>
              <a:rPr lang="cs-CZ" dirty="0"/>
              <a:t>Předpokládaná částka splatné daně se zaúčtuje vždy v plné výši jako náklad a vykáže se takto ve výsledovce.</a:t>
            </a:r>
          </a:p>
          <a:p>
            <a:pPr lvl="1"/>
            <a:r>
              <a:rPr lang="cs-CZ" dirty="0"/>
              <a:t>Pokud účetní jednotka vykazuje k datu závěrky již zaplacené zálohy na splatnou daň, započítají se tyto zálohy proti rezervě na splatnou daň a rezerva se tudíž vykáže pouze ve výši nedoplatku splatné daně. </a:t>
            </a:r>
          </a:p>
          <a:p>
            <a:pPr lvl="1"/>
            <a:r>
              <a:rPr lang="cs-CZ" dirty="0"/>
              <a:t>Detailní rozpis zaplacených záloh a vytvořené rezervy na splatnou daň se zveřejní v příloze k účetní závěrce.</a:t>
            </a:r>
          </a:p>
          <a:p>
            <a:r>
              <a:rPr lang="cs-CZ" b="1" dirty="0"/>
              <a:t>Zdůvodnění</a:t>
            </a:r>
          </a:p>
          <a:p>
            <a:pPr lvl="1"/>
            <a:r>
              <a:rPr lang="cs-CZ" dirty="0"/>
              <a:t>Rezerva na splatnou daň je věcně závazkem a je tedy správné ji vykázat pouze ve výši nedoplatku na splatné dani. </a:t>
            </a:r>
          </a:p>
          <a:p>
            <a:pPr lvl="1"/>
            <a:r>
              <a:rPr lang="cs-CZ" dirty="0"/>
              <a:t>V případě přeplatku na zálohách není vykázání rezervy správné a přeplatek se vykáže jako pohledávka v aktivech společnosti.</a:t>
            </a:r>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8</a:t>
            </a:fld>
            <a:endParaRPr lang="cs-CZ" dirty="0"/>
          </a:p>
        </p:txBody>
      </p:sp>
    </p:spTree>
    <p:extLst>
      <p:ext uri="{BB962C8B-B14F-4D97-AF65-F5344CB8AC3E}">
        <p14:creationId xmlns:p14="http://schemas.microsoft.com/office/powerpoint/2010/main" val="2586743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51DFE-3A61-4120-884F-60E3E78D3408}"/>
              </a:ext>
            </a:extLst>
          </p:cNvPr>
          <p:cNvSpPr>
            <a:spLocks noGrp="1"/>
          </p:cNvSpPr>
          <p:nvPr>
            <p:ph type="title"/>
          </p:nvPr>
        </p:nvSpPr>
        <p:spPr>
          <a:xfrm>
            <a:off x="457200" y="381600"/>
            <a:ext cx="8229600" cy="959168"/>
          </a:xfrm>
        </p:spPr>
        <p:txBody>
          <a:bodyPr>
            <a:noAutofit/>
          </a:bodyPr>
          <a:lstStyle/>
          <a:p>
            <a:r>
              <a:rPr lang="cs-CZ" altLang="cs-CZ" sz="2800" b="1" dirty="0">
                <a:cs typeface="Arial" charset="0"/>
              </a:rPr>
              <a:t>I-04 Odložená daň z přechodných rozdílů při ocenění majetkových účastí metodou ekvivalence</a:t>
            </a:r>
            <a:endParaRPr lang="en-GB" sz="2800" dirty="0"/>
          </a:p>
        </p:txBody>
      </p:sp>
      <p:sp>
        <p:nvSpPr>
          <p:cNvPr id="3" name="Zástupný symbol pro obsah 2">
            <a:extLst>
              <a:ext uri="{FF2B5EF4-FFF2-40B4-BE49-F238E27FC236}">
                <a16:creationId xmlns:a16="http://schemas.microsoft.com/office/drawing/2014/main" id="{A8963ACE-C815-4338-9395-3F4D7C11CE9D}"/>
              </a:ext>
            </a:extLst>
          </p:cNvPr>
          <p:cNvSpPr>
            <a:spLocks noGrp="1"/>
          </p:cNvSpPr>
          <p:nvPr>
            <p:ph idx="1"/>
          </p:nvPr>
        </p:nvSpPr>
        <p:spPr>
          <a:xfrm>
            <a:off x="457200" y="1412776"/>
            <a:ext cx="8686800" cy="5184576"/>
          </a:xfrm>
        </p:spPr>
        <p:txBody>
          <a:bodyPr>
            <a:normAutofit fontScale="62500" lnSpcReduction="20000"/>
          </a:bodyPr>
          <a:lstStyle/>
          <a:p>
            <a:r>
              <a:rPr lang="cs-CZ" b="1" dirty="0"/>
              <a:t>Popis problému</a:t>
            </a:r>
          </a:p>
          <a:p>
            <a:pPr lvl="1"/>
            <a:r>
              <a:rPr lang="cs-CZ" dirty="0"/>
              <a:t>Zákon o účetnictví v § 27 umožňuje podíl, který představuje účast s rozhodujícím nebo podstatným vlivem, ocenit ekvivalencí. Otázkou je:</a:t>
            </a:r>
          </a:p>
          <a:p>
            <a:pPr lvl="2"/>
            <a:r>
              <a:rPr lang="cs-CZ" dirty="0"/>
              <a:t>zda se v těchto případech zároveň vypočítá a vykáže odložená daň,</a:t>
            </a:r>
          </a:p>
          <a:p>
            <a:pPr lvl="2"/>
            <a:r>
              <a:rPr lang="cs-CZ" dirty="0"/>
              <a:t>zda se v případě jejího vykázání zúčtuje a vykáže vždy výsledkově (dle ČÚS č. 003).</a:t>
            </a:r>
          </a:p>
          <a:p>
            <a:r>
              <a:rPr lang="cs-CZ" b="1" dirty="0"/>
              <a:t>Řešení</a:t>
            </a:r>
          </a:p>
          <a:p>
            <a:pPr lvl="1"/>
            <a:r>
              <a:rPr lang="cs-CZ" dirty="0"/>
              <a:t>Odložená daň v případě ekvivalence se vypočítá a vykáže v návaznosti na zdanění případných budoucích výplat dividend nebo podílů na zisku ve výši daně vybírané srážkou dle zákona o daních z příjmů.</a:t>
            </a:r>
          </a:p>
          <a:p>
            <a:pPr lvl="1"/>
            <a:r>
              <a:rPr lang="cs-CZ" dirty="0"/>
              <a:t>Při přecenění ekvivalencí k rozvahovému dni, kdy je původní cena finančního aktiva upravena na hodnotu nižší, přichází v úvahu účtování o odložené dani pouze v případě, že byl v minulosti zúčtován odložená daňový závazek, a to pouze do výše tohoto závazku.</a:t>
            </a:r>
          </a:p>
          <a:p>
            <a:r>
              <a:rPr lang="cs-CZ" b="1" dirty="0"/>
              <a:t>Zdůvodnění</a:t>
            </a:r>
          </a:p>
          <a:p>
            <a:pPr lvl="1"/>
            <a:r>
              <a:rPr lang="cs-CZ" dirty="0"/>
              <a:t>Ekvivalenční metoda se používá v případech rozhodujícího či podstatného vlivu (při konsolidaci pouze v případech podstatného vlivu). Aniž je to v našich účetních předpisech tak jednoznačně uvedeno, jako například ve znění příslušných IAS/IFRS, lze přesto z dikce § 66a obchodního zákoníku vyvodit, že rozhodující či podstatný vliv souvisí vždy se záměrem dlouhodobého držení a ovládání (uplatňování podílu na ovládání při podstatném vlivu), nikoliv se záměrem prodeje příslušných účastí (cenných papírů či vkladů) v blízké budoucnosti</a:t>
            </a:r>
            <a:endParaRPr lang="en-GB" dirty="0"/>
          </a:p>
        </p:txBody>
      </p:sp>
      <p:sp>
        <p:nvSpPr>
          <p:cNvPr id="4" name="Zástupný symbol pro datum 3">
            <a:extLst>
              <a:ext uri="{FF2B5EF4-FFF2-40B4-BE49-F238E27FC236}">
                <a16:creationId xmlns:a16="http://schemas.microsoft.com/office/drawing/2014/main" id="{AAE01D03-9CE8-44F8-94B4-46A17AD59AD0}"/>
              </a:ext>
            </a:extLst>
          </p:cNvPr>
          <p:cNvSpPr>
            <a:spLocks noGrp="1"/>
          </p:cNvSpPr>
          <p:nvPr>
            <p:ph type="dt" sz="half" idx="10"/>
          </p:nvPr>
        </p:nvSpPr>
        <p:spPr/>
        <p:txBody>
          <a:bodyPr/>
          <a:lstStyle/>
          <a:p>
            <a:r>
              <a:rPr lang="cs-CZ"/>
              <a:t>13. 1. 2020</a:t>
            </a:r>
            <a:endParaRPr lang="cs-CZ" dirty="0"/>
          </a:p>
        </p:txBody>
      </p:sp>
      <p:sp>
        <p:nvSpPr>
          <p:cNvPr id="5" name="Zástupný symbol pro zápatí 4">
            <a:extLst>
              <a:ext uri="{FF2B5EF4-FFF2-40B4-BE49-F238E27FC236}">
                <a16:creationId xmlns:a16="http://schemas.microsoft.com/office/drawing/2014/main" id="{94319DAD-DA2D-4639-B8E1-8CBD07D679E3}"/>
              </a:ext>
            </a:extLst>
          </p:cNvPr>
          <p:cNvSpPr>
            <a:spLocks noGrp="1"/>
          </p:cNvSpPr>
          <p:nvPr>
            <p:ph type="ftr" sz="quarter" idx="11"/>
          </p:nvPr>
        </p:nvSpPr>
        <p:spPr/>
        <p:txBody>
          <a:bodyPr/>
          <a:lstStyle/>
          <a:p>
            <a:r>
              <a:rPr lang="cs-CZ"/>
              <a:t>Mejzlík Ladislav: Interpretace NÚR (Klubové setkání  KDP ČR Ostrava)</a:t>
            </a:r>
            <a:endParaRPr lang="cs-CZ" dirty="0"/>
          </a:p>
        </p:txBody>
      </p:sp>
      <p:sp>
        <p:nvSpPr>
          <p:cNvPr id="6" name="Zástupný symbol pro číslo snímku 5">
            <a:extLst>
              <a:ext uri="{FF2B5EF4-FFF2-40B4-BE49-F238E27FC236}">
                <a16:creationId xmlns:a16="http://schemas.microsoft.com/office/drawing/2014/main" id="{08AD9062-DADF-4E09-9FFD-517C08668200}"/>
              </a:ext>
            </a:extLst>
          </p:cNvPr>
          <p:cNvSpPr>
            <a:spLocks noGrp="1"/>
          </p:cNvSpPr>
          <p:nvPr>
            <p:ph type="sldNum" sz="quarter" idx="12"/>
          </p:nvPr>
        </p:nvSpPr>
        <p:spPr/>
        <p:txBody>
          <a:bodyPr/>
          <a:lstStyle/>
          <a:p>
            <a:fld id="{5546A31B-85AC-4894-B9D7-535A89A55BA2}" type="slidenum">
              <a:rPr lang="cs-CZ" smtClean="0"/>
              <a:pPr/>
              <a:t>9</a:t>
            </a:fld>
            <a:endParaRPr lang="cs-CZ" dirty="0"/>
          </a:p>
        </p:txBody>
      </p:sp>
    </p:spTree>
    <p:extLst>
      <p:ext uri="{BB962C8B-B14F-4D97-AF65-F5344CB8AC3E}">
        <p14:creationId xmlns:p14="http://schemas.microsoft.com/office/powerpoint/2010/main" val="4291407238"/>
      </p:ext>
    </p:extLst>
  </p:cSld>
  <p:clrMapOvr>
    <a:masterClrMapping/>
  </p:clrMapOvr>
  <p:transition>
    <p:fade/>
  </p:transition>
</p:sld>
</file>

<file path=ppt/theme/theme1.xml><?xml version="1.0" encoding="utf-8"?>
<a:theme xmlns:a="http://schemas.openxmlformats.org/drawingml/2006/main" name="1_Motiv1">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iv1" id="{0BC0AFD9-6C95-4C16-AA92-BD25726500AC}" vid="{70397DC5-3346-498B-9F68-4D6FD8062E43}"/>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Motiv1</Template>
  <TotalTime>10146</TotalTime>
  <Words>9707</Words>
  <Application>Microsoft Office PowerPoint</Application>
  <PresentationFormat>Předvádění na obrazovce (4:3)</PresentationFormat>
  <Paragraphs>702</Paragraphs>
  <Slides>46</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Calibri</vt:lpstr>
      <vt:lpstr>inherit</vt:lpstr>
      <vt:lpstr>oswald</vt:lpstr>
      <vt:lpstr>1_Motiv1</vt:lpstr>
      <vt:lpstr>Interpretace Národní účetní rady</vt:lpstr>
      <vt:lpstr>Prezentace aplikace PowerPoint</vt:lpstr>
      <vt:lpstr>Obsah prezentace</vt:lpstr>
      <vt:lpstr>Národní účetní rada NÚR</vt:lpstr>
      <vt:lpstr>Systém interpretací NÚR</vt:lpstr>
      <vt:lpstr>I-01 Přechodné rozdíly při výchozím uznání aktiv</vt:lpstr>
      <vt:lpstr>I-02 Přechodné rozdíly při přeměnách a vkladech</vt:lpstr>
      <vt:lpstr>I-03 Rezerva na splatnou daň </vt:lpstr>
      <vt:lpstr>I-04 Odložená daň z přechodných rozdílů při ocenění majetkových účastí metodou ekvivalence</vt:lpstr>
      <vt:lpstr>I-05 Stanovení okamžiku zahájení účtování souvisejících nákladů spojených s pořízením dlouhodobého majetku</vt:lpstr>
      <vt:lpstr>I-07 Komisionářské smlouvy</vt:lpstr>
      <vt:lpstr>I-08 Sociální fond a účtování o fondech tvořených ze zisku</vt:lpstr>
      <vt:lpstr>I-09 Odložená daň – první vykázání</vt:lpstr>
      <vt:lpstr>I-10 Okamžik účtování o pohledávce z titulu příslušenství k pohledávce u věřitele</vt:lpstr>
      <vt:lpstr>I-12 Faktoring  </vt:lpstr>
      <vt:lpstr>I-13 Účtování související s paušálními náhradami odpovědnosti za kvalitu dodávek</vt:lpstr>
      <vt:lpstr>I-14 Okamžik vykázání nároku na přijetí nebo vrácení dotace</vt:lpstr>
      <vt:lpstr>I-15 Zúčtování nevyplacených přiznaných podílů na zisku</vt:lpstr>
      <vt:lpstr>I-16 Účtování úplatně nabytého samostatného věcného břemene</vt:lpstr>
      <vt:lpstr>I-17 Pobídky v nájemních vztazích</vt:lpstr>
      <vt:lpstr>I-18 Dohadné položky v cizí měně</vt:lpstr>
      <vt:lpstr>I-19 Zúčtování závazků vzniklých z rozdělení vlastního kapitálu</vt:lpstr>
      <vt:lpstr>I-20 Účetní zachycení podmíněných investičních výdajů</vt:lpstr>
      <vt:lpstr>I-21 Odpis cizoměnové pohledávky a závazku</vt:lpstr>
      <vt:lpstr>I-22 Dotace v cizí měně</vt:lpstr>
      <vt:lpstr>I-23 Oceňování nabyté cizoměnové pohledávky </vt:lpstr>
      <vt:lpstr>I-24 Události po rozvahovém dni</vt:lpstr>
      <vt:lpstr>I-25 Ocenění po předchůdci</vt:lpstr>
      <vt:lpstr>I-26 Slevy z pořizovací ceny DHM v následujících účetních obdobích po uvedení do užívání</vt:lpstr>
      <vt:lpstr>I-27 Následné získání dotace na dlouhodobý majetek</vt:lpstr>
      <vt:lpstr>I-28 Následné vrácení dotace na dlouhodobý majetek</vt:lpstr>
      <vt:lpstr>I-29 Opravy chyb, změny v účetních odhadech a změny v účetních metodách</vt:lpstr>
      <vt:lpstr>I-30 Srovnatelnost informací za běžné a minulé účetní období v individuální účetní závěrce podnikatele</vt:lpstr>
      <vt:lpstr>I-31 Mezitímní účetní výkaznictví</vt:lpstr>
      <vt:lpstr>I-32 Struktura a obsah přehledu o změnách vlastního kapitálu</vt:lpstr>
      <vt:lpstr>I-33 Určení okamžiku zařazení dlouhodobého hmotného majetku do užívání</vt:lpstr>
      <vt:lpstr>I-34 Rezervy na likvidace</vt:lpstr>
      <vt:lpstr>I-35 Oceňování zásob vytvořených vlastní činností</vt:lpstr>
      <vt:lpstr>I-36 Náhradní způsob výpočtu konsolidačního rozdílu</vt:lpstr>
      <vt:lpstr>I-37 Časové rozlišování a cizí měna</vt:lpstr>
      <vt:lpstr>I-38 Zachycení prodeje podílu v dceřiném podniku v konsolidované účetní závěrce</vt:lpstr>
      <vt:lpstr>I-39 Inventarizační rozdíly u zásob a dlouhodobého majetku</vt:lpstr>
      <vt:lpstr>(Pracovní) návrhy interpretací NÚR</vt:lpstr>
      <vt:lpstr>Kniha a seminář NÚR</vt:lpstr>
      <vt:lpstr>Webové stránky NÚR</vt:lpstr>
      <vt:lpstr>Prezentace aplikace PowerPoint</vt:lpstr>
    </vt:vector>
  </TitlesOfParts>
  <Company>FFÚ VŠE v Prazew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Novela zákona o účetnictví 2016</dc:title>
  <dc:creator>Ladislav Mejzlík</dc:creator>
  <cp:keywords>Národní účetní rada</cp:keywords>
  <cp:lastModifiedBy>Ladislav Mejzlík</cp:lastModifiedBy>
  <cp:revision>331</cp:revision>
  <cp:lastPrinted>2020-01-08T13:34:38Z</cp:lastPrinted>
  <dcterms:created xsi:type="dcterms:W3CDTF">2011-11-15T16:33:16Z</dcterms:created>
  <dcterms:modified xsi:type="dcterms:W3CDTF">2020-01-08T13:36:38Z</dcterms:modified>
  <cp:category>6. ročník odborného semináře NÚR 2015</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_SaveText">
    <vt:lpwstr>Save to Notes</vt:lpwstr>
  </property>
  <property fmtid="{D5CDD505-2E9C-101B-9397-08002B2CF9AE}" pid="3" name="SW_SaveCloseOfficeText">
    <vt:lpwstr>Save and Close Office document</vt:lpwstr>
  </property>
  <property fmtid="{D5CDD505-2E9C-101B-9397-08002B2CF9AE}" pid="4" name="SW_SaveCloseText">
    <vt:lpwstr>Save and Close Notes document</vt:lpwstr>
  </property>
  <property fmtid="{D5CDD505-2E9C-101B-9397-08002B2CF9AE}" pid="5" name="SW_DocUNID">
    <vt:lpwstr>55DA0742FAE2A572C1257BE30034AE04</vt:lpwstr>
  </property>
  <property fmtid="{D5CDD505-2E9C-101B-9397-08002B2CF9AE}" pid="6" name="SW_DocHWND">
    <vt:r8>461470</vt:r8>
  </property>
  <property fmtid="{D5CDD505-2E9C-101B-9397-08002B2CF9AE}" pid="7" name="SW_IntOfficeMacros">
    <vt:lpwstr>Disabled</vt:lpwstr>
  </property>
  <property fmtid="{D5CDD505-2E9C-101B-9397-08002B2CF9AE}" pid="8" name="SW_CustomTitle">
    <vt:lpwstr/>
  </property>
  <property fmtid="{D5CDD505-2E9C-101B-9397-08002B2CF9AE}" pid="9" name="SW_DialogTitle">
    <vt:lpwstr>SWING Integrator for Notes and Office</vt:lpwstr>
  </property>
  <property fmtid="{D5CDD505-2E9C-101B-9397-08002B2CF9AE}" pid="10" name="SW_PromptText">
    <vt:lpwstr>Do you want to save?</vt:lpwstr>
  </property>
  <property fmtid="{D5CDD505-2E9C-101B-9397-08002B2CF9AE}" pid="11" name="SW_NewDocument">
    <vt:lpwstr/>
  </property>
  <property fmtid="{D5CDD505-2E9C-101B-9397-08002B2CF9AE}" pid="12" name="SW_VisibleVBAMacroMenuItems">
    <vt:r8>127</vt:r8>
  </property>
  <property fmtid="{D5CDD505-2E9C-101B-9397-08002B2CF9AE}" pid="13" name="SW_EnabledVBAMacroMenuItems">
    <vt:r8>127</vt:r8>
  </property>
  <property fmtid="{D5CDD505-2E9C-101B-9397-08002B2CF9AE}" pid="14" name="SW_AddinName">
    <vt:lpwstr>SWINGINTEGRATOR526000.PPA</vt:lpwstr>
  </property>
</Properties>
</file>