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1"/>
  </p:sldMasterIdLst>
  <p:notesMasterIdLst>
    <p:notesMasterId r:id="rId14"/>
  </p:notesMasterIdLst>
  <p:handoutMasterIdLst>
    <p:handoutMasterId r:id="rId15"/>
  </p:handoutMasterIdLst>
  <p:sldIdLst>
    <p:sldId id="300" r:id="rId2"/>
    <p:sldId id="311" r:id="rId3"/>
    <p:sldId id="314" r:id="rId4"/>
    <p:sldId id="315" r:id="rId5"/>
    <p:sldId id="316" r:id="rId6"/>
    <p:sldId id="318" r:id="rId7"/>
    <p:sldId id="317" r:id="rId8"/>
    <p:sldId id="322" r:id="rId9"/>
    <p:sldId id="324" r:id="rId10"/>
    <p:sldId id="321" r:id="rId11"/>
    <p:sldId id="323" r:id="rId12"/>
    <p:sldId id="313" r:id="rId13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954B"/>
    <a:srgbClr val="7C7C73"/>
    <a:srgbClr val="565656"/>
    <a:srgbClr val="FF9900"/>
    <a:srgbClr val="A800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06" autoAdjust="0"/>
    <p:restoredTop sz="95475" autoAdjust="0"/>
  </p:normalViewPr>
  <p:slideViewPr>
    <p:cSldViewPr>
      <p:cViewPr varScale="1">
        <p:scale>
          <a:sx n="91" d="100"/>
          <a:sy n="91" d="100"/>
        </p:scale>
        <p:origin x="102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3624" y="7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BB5CA6C-6D54-4054-BE51-17894B5EA1B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90F1432-84EE-42B8-B1E1-D7B306353772}" type="datetimeFigureOut">
              <a:rPr lang="cs-CZ" smtClean="0"/>
              <a:pPr/>
              <a:t>06.12.2019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49C80B9-C5C5-4727-BB4E-61EA7284BD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875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C80B9-C5C5-4727-BB4E-61EA7284BD65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tif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L-NURkruh.jpg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2516" y="1412776"/>
            <a:ext cx="1298968" cy="1296144"/>
          </a:xfrm>
          <a:prstGeom prst="rect">
            <a:avLst/>
          </a:prstGeom>
        </p:spPr>
      </p:pic>
      <p:sp>
        <p:nvSpPr>
          <p:cNvPr id="17" name="Zástupný symbol pro text 11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365104"/>
            <a:ext cx="9144000" cy="648072"/>
          </a:xfrm>
          <a:solidFill>
            <a:schemeClr val="bg1"/>
          </a:solidFill>
        </p:spPr>
        <p:txBody>
          <a:bodyPr/>
          <a:lstStyle>
            <a:lvl1pPr algn="ctr">
              <a:buNone/>
              <a:defRPr b="1" spc="200" baseline="0"/>
            </a:lvl1pPr>
          </a:lstStyle>
          <a:p>
            <a:pPr lvl="0"/>
            <a:r>
              <a:rPr lang="cs-CZ" dirty="0"/>
              <a:t>Jméno a příjmení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0" y="6300609"/>
            <a:ext cx="9144000" cy="584775"/>
          </a:xfrm>
          <a:prstGeom prst="rect">
            <a:avLst/>
          </a:prstGeom>
          <a:solidFill>
            <a:srgbClr val="7C7C73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800" b="1" i="0" u="none" strike="noStrike" kern="1200" cap="none" spc="100" baseline="0" dirty="0">
                <a:solidFill>
                  <a:schemeClr val="bg1"/>
                </a:solidFill>
                <a:uFillTx/>
                <a:latin typeface="+mj-lt"/>
              </a:rPr>
              <a:t>10. ročník odborného semináře Národní účetní rady</a:t>
            </a:r>
          </a:p>
          <a:p>
            <a:pPr algn="ctr"/>
            <a:r>
              <a:rPr lang="cs-CZ" sz="1400" b="0" i="0" u="none" strike="noStrike" kern="1200" cap="none" spc="100" baseline="0" dirty="0">
                <a:solidFill>
                  <a:schemeClr val="bg1"/>
                </a:solidFill>
                <a:uFillTx/>
                <a:latin typeface="+mj-lt"/>
              </a:rPr>
              <a:t>  6. prosince 2019,  Vencovského aula VŠE v Praze</a:t>
            </a:r>
            <a:endParaRPr lang="cs-CZ" sz="1400" b="0" spc="100" baseline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5013176"/>
            <a:ext cx="9144000" cy="432048"/>
          </a:xfrm>
          <a:solidFill>
            <a:schemeClr val="bg1"/>
          </a:solidFill>
        </p:spPr>
        <p:txBody>
          <a:bodyPr>
            <a:normAutofit/>
          </a:bodyPr>
          <a:lstStyle>
            <a:lvl1pPr algn="ctr">
              <a:buNone/>
              <a:defRPr sz="2000"/>
            </a:lvl1pPr>
          </a:lstStyle>
          <a:p>
            <a:pPr lvl="0"/>
            <a:r>
              <a:rPr lang="cs-CZ" dirty="0"/>
              <a:t>funkce</a:t>
            </a:r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5373216"/>
            <a:ext cx="9144000" cy="360040"/>
          </a:xfrm>
          <a:solidFill>
            <a:schemeClr val="bg1"/>
          </a:solidFill>
        </p:spPr>
        <p:txBody>
          <a:bodyPr>
            <a:noAutofit/>
          </a:bodyPr>
          <a:lstStyle>
            <a:lvl1pPr algn="ctr">
              <a:buNone/>
              <a:defRPr sz="2000"/>
            </a:lvl1pPr>
          </a:lstStyle>
          <a:p>
            <a:pPr lvl="0"/>
            <a:r>
              <a:rPr lang="cs-CZ" dirty="0"/>
              <a:t>společnost</a:t>
            </a: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6" hasCustomPrompt="1"/>
          </p:nvPr>
        </p:nvSpPr>
        <p:spPr>
          <a:xfrm>
            <a:off x="0" y="2924944"/>
            <a:ext cx="9144000" cy="1224136"/>
          </a:xfrm>
          <a:solidFill>
            <a:srgbClr val="E6954B"/>
          </a:solidFill>
        </p:spPr>
        <p:txBody>
          <a:bodyPr>
            <a:normAutofit/>
          </a:bodyPr>
          <a:lstStyle>
            <a:lvl1pPr algn="ctr">
              <a:lnSpc>
                <a:spcPct val="150000"/>
              </a:lnSpc>
              <a:spcBef>
                <a:spcPts val="2400"/>
              </a:spcBef>
              <a:buNone/>
              <a:defRPr sz="38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příspěvku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28" y="-2254"/>
            <a:ext cx="9144000" cy="1181100"/>
          </a:xfrm>
          <a:prstGeom prst="rect">
            <a:avLst/>
          </a:prstGeom>
        </p:spPr>
      </p:pic>
      <p:pic>
        <p:nvPicPr>
          <p:cNvPr id="12" name="Picture 2" descr="https://www.kdpcr.cz/static/cz/imgauto/41/logo_KDP/size/2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2788" y="1701351"/>
            <a:ext cx="679326" cy="722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https://www.kdpcr.cz/static/cz/imgauto/52/LogoSUCR/size/0.jpg"/>
          <p:cNvPicPr>
            <a:picLocks noChangeAspect="1" noChangeArrowheads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128" y="1632847"/>
            <a:ext cx="1542012" cy="867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Obrázek 14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8344" y="1560360"/>
            <a:ext cx="911420" cy="904010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017" y="1581877"/>
            <a:ext cx="950683" cy="950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842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003232" cy="5040559"/>
          </a:xfrm>
        </p:spPr>
        <p:txBody>
          <a:bodyPr/>
          <a:lstStyle>
            <a:lvl1pPr>
              <a:buClr>
                <a:srgbClr val="E6954B"/>
              </a:buClr>
              <a:defRPr/>
            </a:lvl1pPr>
            <a:lvl2pPr>
              <a:buClr>
                <a:srgbClr val="E6954B"/>
              </a:buClr>
              <a:defRPr/>
            </a:lvl2pPr>
            <a:lvl3pPr>
              <a:buClr>
                <a:srgbClr val="E6954B"/>
              </a:buClr>
              <a:defRPr/>
            </a:lvl3pPr>
            <a:lvl4pPr>
              <a:buClr>
                <a:srgbClr val="E6954B"/>
              </a:buClr>
              <a:defRPr/>
            </a:lvl4pPr>
            <a:lvl5pPr>
              <a:buClr>
                <a:srgbClr val="E6954B"/>
              </a:buClr>
              <a:defRPr/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0" y="6491625"/>
            <a:ext cx="2145900" cy="365125"/>
          </a:xfrm>
        </p:spPr>
        <p:txBody>
          <a:bodyPr/>
          <a:lstStyle>
            <a:lvl1pPr>
              <a:defRPr sz="1100"/>
            </a:lvl1pPr>
          </a:lstStyle>
          <a:p>
            <a:r>
              <a:rPr lang="cs-CZ" dirty="0"/>
              <a:t>6. prosince 2019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145900" y="6491624"/>
            <a:ext cx="4874372" cy="365125"/>
          </a:xfrm>
        </p:spPr>
        <p:txBody>
          <a:bodyPr/>
          <a:lstStyle>
            <a:lvl1pPr algn="ctr">
              <a:defRPr sz="1100"/>
            </a:lvl1pPr>
          </a:lstStyle>
          <a:p>
            <a:r>
              <a:rPr lang="cs-CZ" dirty="0"/>
              <a:t>10. ročník odborného semináře NÚR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fld id="{48C91427-5868-4149-B2C1-D6E320F7210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4839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0509"/>
          </a:xfrm>
          <a:solidFill>
            <a:srgbClr val="7C7C73"/>
          </a:solidFill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6. prosince 2019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133600" y="6492875"/>
            <a:ext cx="4876800" cy="360509"/>
          </a:xfrm>
          <a:solidFill>
            <a:srgbClr val="7C7C73"/>
          </a:solidFill>
        </p:spPr>
        <p:txBody>
          <a:bodyPr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10. ročník odborného semináře NÚR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0509"/>
          </a:xfrm>
          <a:solidFill>
            <a:srgbClr val="7C7C73"/>
          </a:solidFill>
        </p:spPr>
        <p:txBody>
          <a:bodyPr vert="horz" lIns="91440" tIns="45720" rIns="91440" bIns="45720" rtlCol="0" anchor="ctr"/>
          <a:lstStyle>
            <a:lvl1pPr algn="r">
              <a:defRPr lang="cs-CZ" sz="1100" b="1" smtClean="0">
                <a:solidFill>
                  <a:schemeClr val="bg1"/>
                </a:solidFill>
              </a:defRPr>
            </a:lvl1pPr>
          </a:lstStyle>
          <a:p>
            <a:fld id="{5546A31B-85AC-4894-B9D7-535A89A55BA2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28" y="-2254"/>
            <a:ext cx="91440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2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E6954B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0" y="6484425"/>
            <a:ext cx="2133600" cy="373575"/>
          </a:xfrm>
          <a:prstGeom prst="rect">
            <a:avLst/>
          </a:prstGeom>
          <a:solidFill>
            <a:srgbClr val="7C7C73"/>
          </a:solidFill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6. prosince 2019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133600" y="6484425"/>
            <a:ext cx="4876800" cy="373575"/>
          </a:xfrm>
          <a:prstGeom prst="rect">
            <a:avLst/>
          </a:prstGeom>
          <a:solidFill>
            <a:srgbClr val="7C7C73"/>
          </a:solidFill>
        </p:spPr>
        <p:txBody>
          <a:bodyPr vert="horz" lIns="91440" tIns="45720" rIns="91440" bIns="45720" rtlCol="0" anchor="ctr"/>
          <a:lstStyle>
            <a:lvl1pPr algn="ctr">
              <a:defRPr lang="cs-CZ" sz="1100" smtClean="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10. ročník odborného semináře NÚR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010400" y="6484425"/>
            <a:ext cx="2133600" cy="373575"/>
          </a:xfrm>
          <a:prstGeom prst="rect">
            <a:avLst/>
          </a:prstGeom>
          <a:solidFill>
            <a:srgbClr val="7C7C73"/>
          </a:solidFill>
        </p:spPr>
        <p:txBody>
          <a:bodyPr vert="horz" lIns="91440" tIns="45720" rIns="91440" bIns="45720" rtlCol="0" anchor="ctr"/>
          <a:lstStyle>
            <a:lvl1pPr>
              <a:defRPr lang="cs-CZ" sz="1100" b="1" smtClean="0">
                <a:solidFill>
                  <a:schemeClr val="bg1"/>
                </a:solidFill>
              </a:defRPr>
            </a:lvl1pPr>
          </a:lstStyle>
          <a:p>
            <a:pPr algn="r"/>
            <a:fld id="{48C91427-5868-4149-B2C1-D6E320F7210C}" type="slidenum">
              <a:rPr lang="cs-CZ" smtClean="0"/>
              <a:pPr algn="r"/>
              <a:t>‹#›</a:t>
            </a:fld>
            <a:r>
              <a:rPr lang="cs-CZ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736758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71" r:id="rId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6954B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6954B"/>
        </a:buClr>
        <a:buFont typeface="Arial" pitchFamily="34" charset="0"/>
        <a:buChar char="–"/>
        <a:defRPr sz="2800" kern="1200">
          <a:solidFill>
            <a:srgbClr val="56565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6954B"/>
        </a:buClr>
        <a:buFont typeface="Arial" pitchFamily="34" charset="0"/>
        <a:buChar char="•"/>
        <a:defRPr sz="2400" kern="1200">
          <a:solidFill>
            <a:srgbClr val="56565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6954B"/>
        </a:buClr>
        <a:buFont typeface="Arial" pitchFamily="34" charset="0"/>
        <a:buChar char="–"/>
        <a:defRPr sz="2000" kern="1200">
          <a:solidFill>
            <a:srgbClr val="56565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6954B"/>
        </a:buClr>
        <a:buFont typeface="Arial" pitchFamily="34" charset="0"/>
        <a:buChar char="»"/>
        <a:defRPr sz="2000" kern="1200">
          <a:solidFill>
            <a:srgbClr val="56565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Lmejzlik@vse.cz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gif"/><Relationship Id="rId4" Type="http://schemas.openxmlformats.org/officeDocument/2006/relationships/hyperlink" Target="http://ffu.vse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>
          <a:xfrm>
            <a:off x="0" y="4509120"/>
            <a:ext cx="9144000" cy="648072"/>
          </a:xfrm>
        </p:spPr>
        <p:txBody>
          <a:bodyPr/>
          <a:lstStyle/>
          <a:p>
            <a:r>
              <a:rPr lang="cs-CZ" dirty="0"/>
              <a:t>Ladislav Mejzlík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4"/>
          </p:nvPr>
        </p:nvSpPr>
        <p:spPr>
          <a:xfrm>
            <a:off x="0" y="5157192"/>
            <a:ext cx="9144000" cy="432048"/>
          </a:xfrm>
        </p:spPr>
        <p:txBody>
          <a:bodyPr/>
          <a:lstStyle/>
          <a:p>
            <a:r>
              <a:rPr lang="cs-CZ" dirty="0">
                <a:solidFill>
                  <a:srgbClr val="565656"/>
                </a:solidFill>
              </a:rPr>
              <a:t>děkan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0" y="5517232"/>
            <a:ext cx="9144000" cy="360040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cs-CZ" dirty="0">
                <a:solidFill>
                  <a:srgbClr val="565656"/>
                </a:solidFill>
              </a:rPr>
              <a:t>Fakulta financí a účetnictví VŠE v Praze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6"/>
          </p:nvPr>
        </p:nvSpPr>
        <p:spPr>
          <a:xfrm>
            <a:off x="0" y="2924944"/>
            <a:ext cx="9144000" cy="1512168"/>
          </a:xfrm>
          <a:solidFill>
            <a:srgbClr val="E6954B"/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4800" dirty="0"/>
              <a:t>Nejčastější chyby při odpisech stálých aktiv v účetnictví</a:t>
            </a:r>
          </a:p>
        </p:txBody>
      </p:sp>
    </p:spTree>
    <p:extLst>
      <p:ext uri="{BB962C8B-B14F-4D97-AF65-F5344CB8AC3E}">
        <p14:creationId xmlns:p14="http://schemas.microsoft.com/office/powerpoint/2010/main" val="1816482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b="1" dirty="0"/>
              <a:t>Desatero chyb odpisů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233789"/>
            <a:ext cx="8928992" cy="5256584"/>
          </a:xfrm>
        </p:spPr>
        <p:txBody>
          <a:bodyPr>
            <a:normAutofit fontScale="55000" lnSpcReduction="20000"/>
          </a:bodyPr>
          <a:lstStyle/>
          <a:p>
            <a:pPr marL="360363" indent="-360363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Nejsou stanoveny konzistentní pravidla pro zahájení a ukončení pořizování.</a:t>
            </a:r>
          </a:p>
          <a:p>
            <a:pPr marL="360363" indent="-360363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Odpisový plán je chápán jako plánovaná výše odpisů a ne jako soubor pravidel pro odepisování.</a:t>
            </a:r>
          </a:p>
          <a:p>
            <a:pPr marL="360363" indent="-360363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Odpisy neodpovídají skutečnosti a neuplatňuje se na ně požadavek věrného a poctivého zobrazení. Často kopírují odpisy daňové.</a:t>
            </a:r>
          </a:p>
          <a:p>
            <a:pPr marL="360363" indent="-360363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Spíše se hledí na „životnost“ aktiva než na jeho „ekonomickou použitelnost“.</a:t>
            </a:r>
          </a:p>
          <a:p>
            <a:pPr marL="360363" indent="-360363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Aktiva nejsou zařazována komponentně – někdy jsou výměny komponent suplovány rezervami na opravy</a:t>
            </a:r>
          </a:p>
          <a:p>
            <a:pPr marL="360363" indent="-360363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Odpisy vůbec nepočítají se zbytkovými hodnotami.</a:t>
            </a:r>
          </a:p>
          <a:p>
            <a:pPr marL="360363" indent="-360363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Nepočítá se s náklady likvidace a tvorbou rezervy na ně.</a:t>
            </a:r>
          </a:p>
          <a:p>
            <a:pPr marL="360363" indent="-360363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Odpisy (odpisový plán) se neinventarizuje – neupravuje se podle měnící se skutečnosti</a:t>
            </a:r>
          </a:p>
          <a:p>
            <a:pPr marL="360363" indent="-360363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V důsledku předchozích chyb má prodej (vyřazení) aktiva významný vliv na výsledek hospodaření toho období, ve kterém došlo k vyřazení, přestože se jedná o chybu, která vznikla v průběhu celého odepisování aktiva</a:t>
            </a:r>
          </a:p>
          <a:p>
            <a:pPr marL="360363" indent="-360363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Ostatní chyby, které přímo nesouvisí s odepisováním (opravné položky, opravy, zhodnocení), ale v konečném důsledku jej ovlivňují</a:t>
            </a:r>
          </a:p>
          <a:p>
            <a:pPr marL="360363" indent="-360363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endParaRPr lang="cs-CZ" dirty="0"/>
          </a:p>
          <a:p>
            <a:pPr marL="360363" indent="-360363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endParaRPr lang="cs-CZ" dirty="0"/>
          </a:p>
          <a:p>
            <a:pPr marL="360363" indent="-360363">
              <a:lnSpc>
                <a:spcPct val="120000"/>
              </a:lnSpc>
              <a:spcBef>
                <a:spcPts val="600"/>
              </a:spcBef>
            </a:pPr>
            <a:endParaRPr lang="cs-CZ" dirty="0"/>
          </a:p>
          <a:p>
            <a:pPr marL="360363" lvl="1" indent="-360363">
              <a:lnSpc>
                <a:spcPct val="120000"/>
              </a:lnSpc>
              <a:spcBef>
                <a:spcPts val="600"/>
              </a:spcBef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6. prosince 2019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10. ročník odborného semináře NÚR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1427-5868-4149-B2C1-D6E320F7210C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4361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b="1" dirty="0"/>
              <a:t>Závěry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33789"/>
            <a:ext cx="8496944" cy="5256584"/>
          </a:xfrm>
        </p:spPr>
        <p:txBody>
          <a:bodyPr>
            <a:normAutofit fontScale="70000" lnSpcReduction="20000"/>
          </a:bodyPr>
          <a:lstStyle/>
          <a:p>
            <a:pPr marL="360363" indent="-360363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Účetní odpisy se často chápou jako technický výpočet, který provádí automaticky programové vybavení v počítači</a:t>
            </a:r>
          </a:p>
          <a:p>
            <a:pPr marL="360363" indent="-360363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Odpisy jsou významnou položkou nákladů, nepředstavují skutečnost, ale odhad a často jim není věnována dostatečná pozornost</a:t>
            </a:r>
          </a:p>
          <a:p>
            <a:pPr marL="360363" indent="-360363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Odpisy mohou být snadno předmětem (ne)úmyslného ovlivňování výsledku hospodaření, a tím i přesunům zisků v čase, což je citlivé zejména při koupi a prodeji podílů</a:t>
            </a:r>
          </a:p>
          <a:p>
            <a:pPr marL="360363" indent="-360363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Ze stejného důvodu by měly být účetní odpisy sjednoceny v rámci podniků, které jsou součástí jedné konsolidované účetní závěrky</a:t>
            </a:r>
          </a:p>
          <a:p>
            <a:pPr marL="360363" indent="-360363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Kombinace chyb při účetním odepisování nevede jen k chybnému vykázání výsledků hospodaření, ale také k tomu, že jsou stálá aktiva v účetních závěrkách vykázána v chybných zůstatkových cenách, resp. k tomu, že se vykazují neexistující závazky ve formě rezerv na opravy</a:t>
            </a:r>
          </a:p>
          <a:p>
            <a:pPr marL="360363" indent="-360363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endParaRPr lang="cs-CZ" dirty="0"/>
          </a:p>
          <a:p>
            <a:pPr marL="360363" indent="-360363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endParaRPr lang="cs-CZ" dirty="0"/>
          </a:p>
          <a:p>
            <a:pPr marL="360363" indent="-360363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endParaRPr lang="cs-CZ" dirty="0"/>
          </a:p>
          <a:p>
            <a:pPr marL="360363" indent="-360363">
              <a:lnSpc>
                <a:spcPct val="120000"/>
              </a:lnSpc>
              <a:spcBef>
                <a:spcPts val="600"/>
              </a:spcBef>
            </a:pPr>
            <a:endParaRPr lang="cs-CZ" dirty="0"/>
          </a:p>
          <a:p>
            <a:pPr marL="360363" lvl="1" indent="-360363">
              <a:lnSpc>
                <a:spcPct val="120000"/>
              </a:lnSpc>
              <a:spcBef>
                <a:spcPts val="600"/>
              </a:spcBef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6. prosince 2019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10. ročník odborného semináře NÚR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1427-5868-4149-B2C1-D6E320F7210C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1799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6. prosince 2019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10. ročník odborného semináře NÚR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1427-5868-4149-B2C1-D6E320F7210C}" type="slidenum">
              <a:rPr lang="cs-CZ" smtClean="0"/>
              <a:pPr/>
              <a:t>12</a:t>
            </a:fld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FFBC55E-F96A-4E28-95D4-10F17C25F67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4" y="4725144"/>
            <a:ext cx="1553708" cy="1553708"/>
          </a:xfrm>
          <a:prstGeom prst="rect">
            <a:avLst/>
          </a:prstGeom>
        </p:spPr>
      </p:pic>
      <p:sp>
        <p:nvSpPr>
          <p:cNvPr id="9" name="Zástupný symbol pro text 7">
            <a:extLst>
              <a:ext uri="{FF2B5EF4-FFF2-40B4-BE49-F238E27FC236}">
                <a16:creationId xmlns:a16="http://schemas.microsoft.com/office/drawing/2014/main" id="{E825FBBB-105B-4CAC-A12B-9E64475228C2}"/>
              </a:ext>
            </a:extLst>
          </p:cNvPr>
          <p:cNvSpPr txBox="1">
            <a:spLocks/>
          </p:cNvSpPr>
          <p:nvPr/>
        </p:nvSpPr>
        <p:spPr>
          <a:xfrm>
            <a:off x="3014582" y="4725144"/>
            <a:ext cx="3114836" cy="1614644"/>
          </a:xfrm>
          <a:prstGeom prst="rect">
            <a:avLst/>
          </a:prstGeom>
        </p:spPr>
        <p:txBody>
          <a:bodyPr anchor="t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E6954B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E6954B"/>
              </a:buClr>
              <a:buFont typeface="Arial" pitchFamily="34" charset="0"/>
              <a:buChar char="–"/>
              <a:defRPr sz="28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E6954B"/>
              </a:buClr>
              <a:buFont typeface="Arial" pitchFamily="34" charset="0"/>
              <a:buChar char="•"/>
              <a:defRPr sz="24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E6954B"/>
              </a:buClr>
              <a:buFont typeface="Arial" pitchFamily="34" charset="0"/>
              <a:buChar char="–"/>
              <a:defRPr sz="20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E6954B"/>
              </a:buClr>
              <a:buFont typeface="Arial" pitchFamily="34" charset="0"/>
              <a:buChar char="»"/>
              <a:defRPr sz="2000" kern="1200">
                <a:solidFill>
                  <a:srgbClr val="56565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/>
              <a:t>doc. Ing. Ladislav Mejzlík, Ph.D.</a:t>
            </a:r>
          </a:p>
          <a:p>
            <a:pPr marL="0" indent="0">
              <a:buNone/>
            </a:pPr>
            <a:r>
              <a:rPr lang="cs-CZ" sz="1600" i="1" dirty="0"/>
              <a:t>děkan Fakulty financí a účetnictví</a:t>
            </a:r>
            <a:endParaRPr lang="cs-CZ" sz="1800" dirty="0"/>
          </a:p>
          <a:p>
            <a:pPr marL="0" indent="0">
              <a:spcBef>
                <a:spcPts val="600"/>
              </a:spcBef>
              <a:buNone/>
            </a:pPr>
            <a:r>
              <a:rPr lang="cs-CZ" sz="1400" b="1" cap="small" dirty="0"/>
              <a:t>Vysoká škola ekonomická v Praze</a:t>
            </a:r>
          </a:p>
          <a:p>
            <a:pPr marL="0" indent="0">
              <a:buNone/>
            </a:pPr>
            <a:r>
              <a:rPr lang="cs-CZ" sz="1400" dirty="0"/>
              <a:t>Nám. Winstona Churchilla 4</a:t>
            </a:r>
          </a:p>
          <a:p>
            <a:pPr marL="0" indent="0">
              <a:buNone/>
            </a:pPr>
            <a:r>
              <a:rPr lang="cs-CZ" sz="1400" b="1" dirty="0"/>
              <a:t>130 67 </a:t>
            </a:r>
            <a:r>
              <a:rPr lang="cs-CZ" sz="1400" b="1" u="sng" dirty="0"/>
              <a:t>Praha 3 – Žižkov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1400" dirty="0">
                <a:hlinkClick r:id="rId3"/>
              </a:rPr>
              <a:t>Lmejzlik@vse.cz</a:t>
            </a:r>
            <a:r>
              <a:rPr lang="cs-CZ" sz="1400" dirty="0"/>
              <a:t> </a:t>
            </a:r>
          </a:p>
          <a:p>
            <a:pPr marL="0" indent="0">
              <a:buNone/>
            </a:pPr>
            <a:r>
              <a:rPr lang="cs-CZ" sz="1400" dirty="0">
                <a:hlinkClick r:id="rId4"/>
              </a:rPr>
              <a:t>http://FFU.vse.cz</a:t>
            </a:r>
            <a:r>
              <a:rPr lang="cs-CZ" sz="1400" dirty="0"/>
              <a:t> </a:t>
            </a:r>
          </a:p>
        </p:txBody>
      </p:sp>
      <p:pic>
        <p:nvPicPr>
          <p:cNvPr id="10" name="Obrázek 9" descr="Obsah obrázku objekt&#10;&#10;Popis se vygeneroval automaticky.">
            <a:extLst>
              <a:ext uri="{FF2B5EF4-FFF2-40B4-BE49-F238E27FC236}">
                <a16:creationId xmlns:a16="http://schemas.microsoft.com/office/drawing/2014/main" id="{46D1206D-382E-4661-8A87-8D50D0137D7C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48264" y="4725144"/>
            <a:ext cx="1524940" cy="1512168"/>
          </a:xfrm>
          <a:prstGeom prst="rect">
            <a:avLst/>
          </a:prstGeom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C6B87B2A-0A39-4E03-A32A-4121C6DD9A44}"/>
              </a:ext>
            </a:extLst>
          </p:cNvPr>
          <p:cNvSpPr txBox="1"/>
          <p:nvPr/>
        </p:nvSpPr>
        <p:spPr>
          <a:xfrm>
            <a:off x="467544" y="1653134"/>
            <a:ext cx="34563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E6954B"/>
                </a:solidFill>
              </a:rPr>
              <a:t>Děkuji za pozornost…</a:t>
            </a:r>
          </a:p>
          <a:p>
            <a:pPr algn="r"/>
            <a:r>
              <a:rPr lang="cs-CZ" sz="3600" b="1" dirty="0"/>
              <a:t>		</a:t>
            </a:r>
            <a:r>
              <a:rPr lang="cs-CZ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...a rád zodpovím Vaše dotazy</a:t>
            </a:r>
            <a:r>
              <a:rPr lang="cs-CZ" sz="3200" b="1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cs-CZ" sz="3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9" name="Skupina 18">
            <a:extLst>
              <a:ext uri="{FF2B5EF4-FFF2-40B4-BE49-F238E27FC236}">
                <a16:creationId xmlns:a16="http://schemas.microsoft.com/office/drawing/2014/main" id="{D9226D3C-86EC-4312-8BA5-2227214988CE}"/>
              </a:ext>
            </a:extLst>
          </p:cNvPr>
          <p:cNvGrpSpPr/>
          <p:nvPr/>
        </p:nvGrpSpPr>
        <p:grpSpPr>
          <a:xfrm>
            <a:off x="4121212" y="807060"/>
            <a:ext cx="4816684" cy="3444474"/>
            <a:chOff x="4121212" y="807060"/>
            <a:chExt cx="4816684" cy="3444474"/>
          </a:xfrm>
        </p:grpSpPr>
        <p:pic>
          <p:nvPicPr>
            <p:cNvPr id="16" name="Obrázek 15" descr="Obsah obrázku text, kniha&#10;&#10;Popis byl vytvořen automaticky">
              <a:extLst>
                <a:ext uri="{FF2B5EF4-FFF2-40B4-BE49-F238E27FC236}">
                  <a16:creationId xmlns:a16="http://schemas.microsoft.com/office/drawing/2014/main" id="{42AA1D5F-8348-4D66-8CEE-17C38AC041C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21112406">
              <a:off x="4121212" y="807060"/>
              <a:ext cx="4572000" cy="293863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7" name="TextovéPole 16">
              <a:extLst>
                <a:ext uri="{FF2B5EF4-FFF2-40B4-BE49-F238E27FC236}">
                  <a16:creationId xmlns:a16="http://schemas.microsoft.com/office/drawing/2014/main" id="{C1200208-7722-4903-9E9A-014CC64DCE70}"/>
                </a:ext>
              </a:extLst>
            </p:cNvPr>
            <p:cNvSpPr txBox="1"/>
            <p:nvPr/>
          </p:nvSpPr>
          <p:spPr>
            <a:xfrm rot="21112406">
              <a:off x="4365896" y="3728314"/>
              <a:ext cx="4572000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b="1" dirty="0"/>
                <a:t>Souhlasím s Tebou, Marku, že jsi pro naši firmu něco jako stálé aktivum. Problém je v tom, že jsi už úplně odepsaný.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6338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/>
              <a:t>Jaká je ekonomická podstata účetních odpisů?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233789"/>
            <a:ext cx="8928992" cy="525658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cs-CZ" dirty="0"/>
              <a:t>Odpisy nejsou prostým vydělením pořizovací ceny životností, ale mají svou ekonomickou podstatu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cs-CZ" dirty="0"/>
              <a:t>Prostřednictvím odpisů se přenáší (alokuje) pořizovací cena do hodnoty prodaného zboží, výrobků, či služeb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cs-CZ" dirty="0"/>
              <a:t>Na základě principu souměřitelnosti nákladů a výnosů (</a:t>
            </a:r>
            <a:r>
              <a:rPr lang="cs-CZ" dirty="0" err="1"/>
              <a:t>matching</a:t>
            </a:r>
            <a:r>
              <a:rPr lang="cs-CZ" dirty="0"/>
              <a:t> </a:t>
            </a:r>
            <a:r>
              <a:rPr lang="cs-CZ" dirty="0" err="1"/>
              <a:t>principle</a:t>
            </a:r>
            <a:r>
              <a:rPr lang="cs-CZ" dirty="0"/>
              <a:t>) se tedy odpisy řídí průběhem výnosů produkovaných daným aktivem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cs-CZ" dirty="0"/>
              <a:t>Způsob této alokace má být stanoven konzistentními pravidly účetní jednotky (odpisový plán) a má věrně a poctivě zobrazovat skutečnost (</a:t>
            </a:r>
            <a:r>
              <a:rPr lang="cs-CZ" dirty="0" err="1"/>
              <a:t>true</a:t>
            </a:r>
            <a:r>
              <a:rPr lang="cs-CZ" dirty="0"/>
              <a:t> and fair </a:t>
            </a:r>
            <a:r>
              <a:rPr lang="cs-CZ" dirty="0" err="1"/>
              <a:t>view</a:t>
            </a:r>
            <a:r>
              <a:rPr lang="cs-CZ" dirty="0"/>
              <a:t>)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cs-CZ" dirty="0"/>
              <a:t>Zvolený způsob má být pravidelně (nejpozději k datu závěrky) testován, zda vyhovuje všem požadavkům a auditorem ověřován.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cs-CZ" dirty="0"/>
              <a:t>Na daňové odpisy nejsou kladeny žádné z těchto požadavků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6. prosince 2019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10. ročník odborného semináře NÚR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1427-5868-4149-B2C1-D6E320F7210C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364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/>
              <a:t>Co je to životnost?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33789"/>
            <a:ext cx="8784976" cy="525658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/>
              <a:t>Odpisy jsou ekonomickou veličinou, a proto „životnost“ je také veličina ekonomická a ne technická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/>
              <a:t>IFRS raději než „životnost“ používají termín „ekonomická použitelnost“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/>
              <a:t>Ekonomická použitelnost je individuální vlastnost aktiva daná firemními cíli, preferencemi, způsobem používání a ekonomickým prostředím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dirty="0"/>
              <a:t>Bylo by náhodou, kdyby stejná věc měla v různých firmách stejnou dobu ekonomické použitelnosti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dirty="0"/>
              <a:t>Ekonomická použitelnost se může v průběhu používání aktiva změnit v důsledku změny podpínek, za jakých je aktivum používáno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dirty="0"/>
              <a:t>Ekonomická použitelnost se neposuzuje jen při zařazení aktiva do používání, ale k datu každé účetní závěrky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6. prosince 2019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10. ročník odborného semináře NÚR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1427-5868-4149-B2C1-D6E320F7210C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5570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/>
              <a:t>Co je to pořizovací cena?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33789"/>
            <a:ext cx="8784976" cy="525658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cs-CZ" dirty="0"/>
              <a:t>Je lepší hovořit o pořizovacím nákladu (</a:t>
            </a:r>
            <a:r>
              <a:rPr lang="cs-CZ" dirty="0" err="1"/>
              <a:t>purchasing</a:t>
            </a:r>
            <a:r>
              <a:rPr lang="cs-CZ" dirty="0"/>
              <a:t> </a:t>
            </a:r>
            <a:r>
              <a:rPr lang="cs-CZ" dirty="0" err="1"/>
              <a:t>cost</a:t>
            </a:r>
            <a:r>
              <a:rPr lang="cs-CZ" dirty="0"/>
              <a:t>) než o pořizovací ceně (</a:t>
            </a:r>
            <a:r>
              <a:rPr lang="cs-CZ" dirty="0" err="1"/>
              <a:t>purchasing</a:t>
            </a:r>
            <a:r>
              <a:rPr lang="cs-CZ" dirty="0"/>
              <a:t> </a:t>
            </a:r>
            <a:r>
              <a:rPr lang="cs-CZ" dirty="0" err="1"/>
              <a:t>price</a:t>
            </a:r>
            <a:r>
              <a:rPr lang="cs-CZ" dirty="0"/>
              <a:t>)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cs-CZ" dirty="0"/>
              <a:t>Pořizovací cena (náklad) musí být definována pravidlem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cs-CZ" dirty="0"/>
              <a:t>Definice prostřednictvím výčtu položek, které (ne)patří do pořizovací ceny (nákladů) nefunguje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cs-CZ" dirty="0"/>
              <a:t>Pořizovací náklad je 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cs-CZ" dirty="0"/>
              <a:t>Důležitý je: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cs-CZ" dirty="0"/>
              <a:t>Okamžik, od kterého začneme pořizovací cenu shromažďovat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cs-CZ" dirty="0"/>
              <a:t>Okamžik ke kterému pořizovací cenu sečteme a majetek zařadíme do používání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6. prosince 2019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10. ročník odborného semináře NÚR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1427-5868-4149-B2C1-D6E320F7210C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4398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b="1" dirty="0"/>
              <a:t>Co je jednou položkou stálých aktiv (pro odpisy)?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33789"/>
            <a:ext cx="8496944" cy="5256584"/>
          </a:xfrm>
        </p:spPr>
        <p:txBody>
          <a:bodyPr>
            <a:normAutofit fontScale="92500"/>
          </a:bodyPr>
          <a:lstStyle/>
          <a:p>
            <a:pPr>
              <a:spcBef>
                <a:spcPts val="1200"/>
              </a:spcBef>
            </a:pPr>
            <a:r>
              <a:rPr lang="cs-CZ" sz="2400" dirty="0"/>
              <a:t>Aby dávaly odpisy ekonomický smysl, musí být každá jednotlivě odepisovaná položka stálých aktiv z hlediska parametrů odpisů </a:t>
            </a:r>
            <a:r>
              <a:rPr lang="cs-CZ" sz="2400" b="1" u="sng" dirty="0"/>
              <a:t>homogenní</a:t>
            </a:r>
          </a:p>
          <a:p>
            <a:pPr>
              <a:spcBef>
                <a:spcPts val="1200"/>
              </a:spcBef>
            </a:pPr>
            <a:r>
              <a:rPr lang="cs-CZ" sz="2400" dirty="0"/>
              <a:t>Nehomogenita se projevuje tím, že významné části celého aktiva (komponenty) z hlediska jejich ceny mají odlišnou životnost a předpokládá se tedy, že budou v průběhu použitelnosti celého aktiva vyměněny</a:t>
            </a:r>
          </a:p>
          <a:p>
            <a:pPr>
              <a:spcBef>
                <a:spcPts val="1200"/>
              </a:spcBef>
            </a:pPr>
            <a:r>
              <a:rPr lang="cs-CZ" sz="2400" dirty="0"/>
              <a:t>Komponentní odpisy by měly být aplikovány jen na významné položky</a:t>
            </a:r>
          </a:p>
          <a:p>
            <a:pPr>
              <a:spcBef>
                <a:spcPts val="1200"/>
              </a:spcBef>
            </a:pPr>
            <a:r>
              <a:rPr lang="cs-CZ" sz="2400" dirty="0"/>
              <a:t>Komponentou nemusí být jen části aktiva, ale také významné opakující se revizní prohlídky</a:t>
            </a:r>
          </a:p>
          <a:p>
            <a:pPr>
              <a:spcBef>
                <a:spcPts val="1200"/>
              </a:spcBef>
            </a:pPr>
            <a:r>
              <a:rPr lang="cs-CZ" sz="2400" dirty="0"/>
              <a:t>Pokusem o kompenzaci negativních důsledků nekomponentních odpisů bývá tvorba rezerv na opravy, která způsobuje další zkreslení účetní závěrky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6. prosince 2019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10. ročník odborného semináře NÚR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1427-5868-4149-B2C1-D6E320F7210C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0379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1647EC-EC6B-4D45-941E-E3D77BD0C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Definice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52B24E-137E-4366-B2BE-16D136A40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340768"/>
            <a:ext cx="9036496" cy="5040559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1800" b="1" dirty="0"/>
              <a:t>Odepsatelná částka </a:t>
            </a:r>
            <a:r>
              <a:rPr lang="cs-CZ" sz="1800" dirty="0"/>
              <a:t>jsou náklady na pořízení aktiva nebo jiná částka zastupující tyto pořizovací náklady v účetní závěrce minus jeho zbytková hodnota.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1800" b="1" dirty="0"/>
              <a:t>Odpis</a:t>
            </a:r>
            <a:r>
              <a:rPr lang="cs-CZ" sz="1800" dirty="0"/>
              <a:t> je systematickou alokací odepisovatelné částky aktiva po celou jeho dobu použitelnosti.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1800" b="1" dirty="0"/>
              <a:t>Pořizovací náklady </a:t>
            </a:r>
            <a:r>
              <a:rPr lang="cs-CZ" sz="1800" dirty="0"/>
              <a:t>aktiva jsou peněžní částky nebo zaplacené peněžní ekvivalenty nebo reálná hodnota ostatních protihodnot souvisejících s nabytím aktiva v době jeho pořízení nebo výstavby.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1600" dirty="0"/>
              <a:t>Uznání pořizovacích nákladů jako součásti účetní hodnoty </a:t>
            </a:r>
            <a:r>
              <a:rPr lang="cs-CZ" sz="1600" b="1" dirty="0"/>
              <a:t>končí, když se položka nachází na místě určení a ve stavu způsobilém k provozu v souladu s požadavky vedení účetní jednotky</a:t>
            </a:r>
            <a:r>
              <a:rPr lang="cs-CZ" sz="1600" dirty="0"/>
              <a:t>. Náklady na pořízení aktiva vytvořeného vlastní činností jsou stanoveny při </a:t>
            </a:r>
            <a:r>
              <a:rPr lang="cs-CZ" sz="1600" b="1" dirty="0"/>
              <a:t>použití stejných principů </a:t>
            </a:r>
            <a:r>
              <a:rPr lang="cs-CZ" sz="1600" dirty="0"/>
              <a:t>jako u nakoupeného aktiva.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1800" b="1" dirty="0"/>
              <a:t>Zbytková hodnota </a:t>
            </a:r>
            <a:r>
              <a:rPr lang="cs-CZ" sz="1800" dirty="0"/>
              <a:t>aktiva je odhadovaná částka, kterou by účetní jednotka v současnosti získala z vyřazení aktiva po odečtení předpokládaných nákladů souvisejících s vyřazením, pokud by aktivum již bylo vzhledem ke svému stáří a stavu na konci očekávané doby použitelnosti.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1800" b="1" dirty="0"/>
              <a:t>Doba použitelnosti </a:t>
            </a:r>
            <a:r>
              <a:rPr lang="cs-CZ" sz="1800" dirty="0"/>
              <a:t>je buď: a) období, po které se očekává, že aktivum bude moci být účetní jednotkou používáno, nebo b) očekávané množství výrobků či podobných jednotek, které je možno využitím aktiva získat.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CC5B10-3908-49AD-9AC6-35C42DA2A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6. prosince 2019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29469C-22B6-4CC6-BCFA-952C6F4F6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10. ročník odborného semináře NÚR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909783-B1AE-46D6-98D6-D06DBFA2B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1427-5868-4149-B2C1-D6E320F7210C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7462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b="1" dirty="0"/>
              <a:t>Jak postupovat při přiřazení odpisů výnosům?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233789"/>
            <a:ext cx="8928992" cy="5256584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cs-CZ" b="1" dirty="0"/>
              <a:t>Metody odepisování: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/>
              <a:t>Lineární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dirty="0"/>
              <a:t>Tehdy, pokud produkuje výnosy a přenáší do nich svoji hodnotu lineárně (rovnoměrně v čase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dirty="0"/>
              <a:t>Nejjednodušší a také nejčastěji používaná metoda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/>
              <a:t>Zrychlené (degresivní)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dirty="0"/>
              <a:t>Minimalizuje důsledky nepřesnosti při odhadu doby použitelnosti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dirty="0"/>
              <a:t>Linearizuje celkový výsledek hospodaření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dirty="0"/>
              <a:t>Matematicky existuje více postupů (křivek) jejich výpočtů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/>
              <a:t>Výkonové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dirty="0"/>
              <a:t>Jsou vhodné tehdy, pokud je dopředu známé naturální množství produkce, které je aktivum schopno vyprodukovat (ks, kg, metry, tunokilometry apod.)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dirty="0"/>
              <a:t>A zároveň je produkce nerovnoměrně rozložena v čase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6. prosince 2019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10. ročník odborného semináře NÚR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1427-5868-4149-B2C1-D6E320F7210C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6231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Přímá spojnice 74">
            <a:extLst>
              <a:ext uri="{FF2B5EF4-FFF2-40B4-BE49-F238E27FC236}">
                <a16:creationId xmlns:a16="http://schemas.microsoft.com/office/drawing/2014/main" id="{A0FB82C9-7BB6-4C96-90B0-964093499E86}"/>
              </a:ext>
            </a:extLst>
          </p:cNvPr>
          <p:cNvCxnSpPr>
            <a:cxnSpLocks/>
            <a:stCxn id="74" idx="2"/>
          </p:cNvCxnSpPr>
          <p:nvPr/>
        </p:nvCxnSpPr>
        <p:spPr>
          <a:xfrm>
            <a:off x="7293691" y="4066039"/>
            <a:ext cx="0" cy="145119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b="1" dirty="0"/>
              <a:t>Jak správně na odpisy?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6. prosince 2019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10. ročník odborného semináře NÚR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1427-5868-4149-B2C1-D6E320F7210C}" type="slidenum">
              <a:rPr lang="cs-CZ" smtClean="0"/>
              <a:pPr/>
              <a:t>8</a:t>
            </a:fld>
            <a:endParaRPr lang="cs-CZ" dirty="0"/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19545946-003A-45F5-9A1E-F7019824474A}"/>
              </a:ext>
            </a:extLst>
          </p:cNvPr>
          <p:cNvCxnSpPr>
            <a:cxnSpLocks/>
          </p:cNvCxnSpPr>
          <p:nvPr/>
        </p:nvCxnSpPr>
        <p:spPr>
          <a:xfrm>
            <a:off x="812971" y="5373216"/>
            <a:ext cx="815151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53F99DA5-010D-4128-8ED1-FCC29EBF2F28}"/>
              </a:ext>
            </a:extLst>
          </p:cNvPr>
          <p:cNvCxnSpPr>
            <a:cxnSpLocks/>
          </p:cNvCxnSpPr>
          <p:nvPr/>
        </p:nvCxnSpPr>
        <p:spPr>
          <a:xfrm flipV="1">
            <a:off x="956987" y="1263741"/>
            <a:ext cx="0" cy="42534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Pravá složená závorka 12">
            <a:extLst>
              <a:ext uri="{FF2B5EF4-FFF2-40B4-BE49-F238E27FC236}">
                <a16:creationId xmlns:a16="http://schemas.microsoft.com/office/drawing/2014/main" id="{B3BE1692-3D4D-4EC6-A5AF-B07F0897B73C}"/>
              </a:ext>
            </a:extLst>
          </p:cNvPr>
          <p:cNvSpPr/>
          <p:nvPr/>
        </p:nvSpPr>
        <p:spPr>
          <a:xfrm rot="5400000" flipH="1">
            <a:off x="3954389" y="2032664"/>
            <a:ext cx="358749" cy="6319855"/>
          </a:xfrm>
          <a:prstGeom prst="rightBrace">
            <a:avLst>
              <a:gd name="adj1" fmla="val 48454"/>
              <a:gd name="adj2" fmla="val 4993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1EE07564-CFF8-4616-BD31-31FE7D9E1FA0}"/>
              </a:ext>
            </a:extLst>
          </p:cNvPr>
          <p:cNvCxnSpPr>
            <a:cxnSpLocks/>
          </p:cNvCxnSpPr>
          <p:nvPr/>
        </p:nvCxnSpPr>
        <p:spPr>
          <a:xfrm>
            <a:off x="3608874" y="3068960"/>
            <a:ext cx="0" cy="2391038"/>
          </a:xfrm>
          <a:prstGeom prst="line">
            <a:avLst/>
          </a:prstGeom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7B3DAB88-74A7-4936-A943-5403F1B0E7C6}"/>
              </a:ext>
            </a:extLst>
          </p:cNvPr>
          <p:cNvCxnSpPr>
            <a:cxnSpLocks/>
          </p:cNvCxnSpPr>
          <p:nvPr/>
        </p:nvCxnSpPr>
        <p:spPr>
          <a:xfrm>
            <a:off x="1861861" y="2204864"/>
            <a:ext cx="0" cy="3255134"/>
          </a:xfrm>
          <a:prstGeom prst="line">
            <a:avLst/>
          </a:prstGeom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7E96C914-FEA7-448E-BCF0-3EC690E676B1}"/>
              </a:ext>
            </a:extLst>
          </p:cNvPr>
          <p:cNvCxnSpPr>
            <a:cxnSpLocks/>
          </p:cNvCxnSpPr>
          <p:nvPr/>
        </p:nvCxnSpPr>
        <p:spPr>
          <a:xfrm>
            <a:off x="2754856" y="2708920"/>
            <a:ext cx="0" cy="2751078"/>
          </a:xfrm>
          <a:prstGeom prst="line">
            <a:avLst/>
          </a:prstGeom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BBE2F857-C0AF-4234-A913-9F960685C7C5}"/>
              </a:ext>
            </a:extLst>
          </p:cNvPr>
          <p:cNvCxnSpPr>
            <a:cxnSpLocks/>
          </p:cNvCxnSpPr>
          <p:nvPr/>
        </p:nvCxnSpPr>
        <p:spPr>
          <a:xfrm>
            <a:off x="4557387" y="3480775"/>
            <a:ext cx="0" cy="1964449"/>
          </a:xfrm>
          <a:prstGeom prst="line">
            <a:avLst/>
          </a:prstGeom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268348B3-FD0D-41BA-86E3-83C2AC9A8EBD}"/>
              </a:ext>
            </a:extLst>
          </p:cNvPr>
          <p:cNvCxnSpPr>
            <a:cxnSpLocks/>
          </p:cNvCxnSpPr>
          <p:nvPr/>
        </p:nvCxnSpPr>
        <p:spPr>
          <a:xfrm>
            <a:off x="5421483" y="3789040"/>
            <a:ext cx="0" cy="1656184"/>
          </a:xfrm>
          <a:prstGeom prst="line">
            <a:avLst/>
          </a:prstGeom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50C1A2EE-9993-40A2-A7EE-CC9F97261A7B}"/>
              </a:ext>
            </a:extLst>
          </p:cNvPr>
          <p:cNvCxnSpPr>
            <a:cxnSpLocks/>
          </p:cNvCxnSpPr>
          <p:nvPr/>
        </p:nvCxnSpPr>
        <p:spPr>
          <a:xfrm>
            <a:off x="6388818" y="4149080"/>
            <a:ext cx="0" cy="1310918"/>
          </a:xfrm>
          <a:prstGeom prst="line">
            <a:avLst/>
          </a:prstGeom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21C41F6E-0239-4D30-984D-8501359E62A0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956987" y="2060848"/>
            <a:ext cx="6336704" cy="331111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Přímá spojnice 28">
            <a:extLst>
              <a:ext uri="{FF2B5EF4-FFF2-40B4-BE49-F238E27FC236}">
                <a16:creationId xmlns:a16="http://schemas.microsoft.com/office/drawing/2014/main" id="{FD5959BA-9EC7-4B04-B289-03351C3652A0}"/>
              </a:ext>
            </a:extLst>
          </p:cNvPr>
          <p:cNvCxnSpPr>
            <a:cxnSpLocks/>
          </p:cNvCxnSpPr>
          <p:nvPr/>
        </p:nvCxnSpPr>
        <p:spPr>
          <a:xfrm>
            <a:off x="7293691" y="5371966"/>
            <a:ext cx="0" cy="10961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>
            <a:extLst>
              <a:ext uri="{FF2B5EF4-FFF2-40B4-BE49-F238E27FC236}">
                <a16:creationId xmlns:a16="http://schemas.microsoft.com/office/drawing/2014/main" id="{B898C27E-F48D-41DF-B722-F4F984270E95}"/>
              </a:ext>
            </a:extLst>
          </p:cNvPr>
          <p:cNvCxnSpPr/>
          <p:nvPr/>
        </p:nvCxnSpPr>
        <p:spPr>
          <a:xfrm>
            <a:off x="884979" y="205959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>
            <a:extLst>
              <a:ext uri="{FF2B5EF4-FFF2-40B4-BE49-F238E27FC236}">
                <a16:creationId xmlns:a16="http://schemas.microsoft.com/office/drawing/2014/main" id="{B49F2C04-3931-4A21-95A6-7222229D6EDA}"/>
              </a:ext>
            </a:extLst>
          </p:cNvPr>
          <p:cNvCxnSpPr/>
          <p:nvPr/>
        </p:nvCxnSpPr>
        <p:spPr>
          <a:xfrm>
            <a:off x="7221683" y="6093296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>
            <a:extLst>
              <a:ext uri="{FF2B5EF4-FFF2-40B4-BE49-F238E27FC236}">
                <a16:creationId xmlns:a16="http://schemas.microsoft.com/office/drawing/2014/main" id="{7B12C9E7-144F-4E92-8207-40557F1AC33A}"/>
              </a:ext>
            </a:extLst>
          </p:cNvPr>
          <p:cNvCxnSpPr>
            <a:cxnSpLocks/>
          </p:cNvCxnSpPr>
          <p:nvPr/>
        </p:nvCxnSpPr>
        <p:spPr>
          <a:xfrm>
            <a:off x="7292327" y="5378326"/>
            <a:ext cx="2671" cy="714970"/>
          </a:xfrm>
          <a:prstGeom prst="line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2" name="Přímá spojnice 41">
            <a:extLst>
              <a:ext uri="{FF2B5EF4-FFF2-40B4-BE49-F238E27FC236}">
                <a16:creationId xmlns:a16="http://schemas.microsoft.com/office/drawing/2014/main" id="{DF38B6F3-5968-4B39-9E1C-5FB22E561424}"/>
              </a:ext>
            </a:extLst>
          </p:cNvPr>
          <p:cNvCxnSpPr/>
          <p:nvPr/>
        </p:nvCxnSpPr>
        <p:spPr>
          <a:xfrm>
            <a:off x="7293691" y="4660564"/>
            <a:ext cx="0" cy="705306"/>
          </a:xfrm>
          <a:prstGeom prst="line">
            <a:avLst/>
          </a:prstGeom>
          <a:ln>
            <a:head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Přímá spojnice 42">
            <a:extLst>
              <a:ext uri="{FF2B5EF4-FFF2-40B4-BE49-F238E27FC236}">
                <a16:creationId xmlns:a16="http://schemas.microsoft.com/office/drawing/2014/main" id="{AB91DC33-15E2-4944-AA92-B83E00BB756C}"/>
              </a:ext>
            </a:extLst>
          </p:cNvPr>
          <p:cNvCxnSpPr>
            <a:cxnSpLocks/>
          </p:cNvCxnSpPr>
          <p:nvPr/>
        </p:nvCxnSpPr>
        <p:spPr>
          <a:xfrm>
            <a:off x="955027" y="1769939"/>
            <a:ext cx="2470" cy="27613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0" name="Přímá spojnice 49">
            <a:extLst>
              <a:ext uri="{FF2B5EF4-FFF2-40B4-BE49-F238E27FC236}">
                <a16:creationId xmlns:a16="http://schemas.microsoft.com/office/drawing/2014/main" id="{4BFCCDE3-20B7-4E65-BAEC-FB6C87AC8514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946925" y="1769939"/>
            <a:ext cx="6346766" cy="360202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2" name="Přímá spojnice 51">
            <a:extLst>
              <a:ext uri="{FF2B5EF4-FFF2-40B4-BE49-F238E27FC236}">
                <a16:creationId xmlns:a16="http://schemas.microsoft.com/office/drawing/2014/main" id="{B1DE9D6D-1D16-4622-8EEC-5007044CF330}"/>
              </a:ext>
            </a:extLst>
          </p:cNvPr>
          <p:cNvCxnSpPr>
            <a:cxnSpLocks/>
          </p:cNvCxnSpPr>
          <p:nvPr/>
        </p:nvCxnSpPr>
        <p:spPr>
          <a:xfrm>
            <a:off x="946925" y="2058302"/>
            <a:ext cx="6346766" cy="260226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4" name="Přímá spojnice 53">
            <a:extLst>
              <a:ext uri="{FF2B5EF4-FFF2-40B4-BE49-F238E27FC236}">
                <a16:creationId xmlns:a16="http://schemas.microsoft.com/office/drawing/2014/main" id="{384C62D4-DEB3-442D-8CE5-D55C70A617BF}"/>
              </a:ext>
            </a:extLst>
          </p:cNvPr>
          <p:cNvCxnSpPr/>
          <p:nvPr/>
        </p:nvCxnSpPr>
        <p:spPr>
          <a:xfrm>
            <a:off x="7221683" y="4660564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Pravá složená závorka 54">
            <a:extLst>
              <a:ext uri="{FF2B5EF4-FFF2-40B4-BE49-F238E27FC236}">
                <a16:creationId xmlns:a16="http://schemas.microsoft.com/office/drawing/2014/main" id="{EB5B42A2-B020-47F4-99C8-4A8387A3408E}"/>
              </a:ext>
            </a:extLst>
          </p:cNvPr>
          <p:cNvSpPr/>
          <p:nvPr/>
        </p:nvSpPr>
        <p:spPr>
          <a:xfrm>
            <a:off x="7293691" y="4660564"/>
            <a:ext cx="288030" cy="727415"/>
          </a:xfrm>
          <a:prstGeom prst="rightBrace">
            <a:avLst>
              <a:gd name="adj1" fmla="val 2597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Pravá složená závorka 59">
            <a:extLst>
              <a:ext uri="{FF2B5EF4-FFF2-40B4-BE49-F238E27FC236}">
                <a16:creationId xmlns:a16="http://schemas.microsoft.com/office/drawing/2014/main" id="{8C90CCCD-243E-45F6-A6F6-316A6CAC7AA6}"/>
              </a:ext>
            </a:extLst>
          </p:cNvPr>
          <p:cNvSpPr/>
          <p:nvPr/>
        </p:nvSpPr>
        <p:spPr>
          <a:xfrm flipH="1">
            <a:off x="740963" y="1772815"/>
            <a:ext cx="189114" cy="289215"/>
          </a:xfrm>
          <a:prstGeom prst="rightBrace">
            <a:avLst>
              <a:gd name="adj1" fmla="val 25970"/>
              <a:gd name="adj2" fmla="val 5319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TextovéPole 60">
            <a:extLst>
              <a:ext uri="{FF2B5EF4-FFF2-40B4-BE49-F238E27FC236}">
                <a16:creationId xmlns:a16="http://schemas.microsoft.com/office/drawing/2014/main" id="{7EBE7BC3-4712-40BB-8BAC-AC4902A7F647}"/>
              </a:ext>
            </a:extLst>
          </p:cNvPr>
          <p:cNvSpPr txBox="1"/>
          <p:nvPr/>
        </p:nvSpPr>
        <p:spPr>
          <a:xfrm>
            <a:off x="469061" y="1778696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/>
              <a:t>SH</a:t>
            </a:r>
          </a:p>
        </p:txBody>
      </p:sp>
      <p:sp>
        <p:nvSpPr>
          <p:cNvPr id="62" name="TextovéPole 61">
            <a:extLst>
              <a:ext uri="{FF2B5EF4-FFF2-40B4-BE49-F238E27FC236}">
                <a16:creationId xmlns:a16="http://schemas.microsoft.com/office/drawing/2014/main" id="{16190474-B9FB-41CF-87E6-5BA592FB5C32}"/>
              </a:ext>
            </a:extLst>
          </p:cNvPr>
          <p:cNvSpPr txBox="1"/>
          <p:nvPr/>
        </p:nvSpPr>
        <p:spPr>
          <a:xfrm>
            <a:off x="5544659" y="5517232"/>
            <a:ext cx="1496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/>
              <a:t>Odhadované náklady na likvidaci 1 mil.</a:t>
            </a:r>
          </a:p>
        </p:txBody>
      </p:sp>
      <p:sp>
        <p:nvSpPr>
          <p:cNvPr id="63" name="TextovéPole 62">
            <a:extLst>
              <a:ext uri="{FF2B5EF4-FFF2-40B4-BE49-F238E27FC236}">
                <a16:creationId xmlns:a16="http://schemas.microsoft.com/office/drawing/2014/main" id="{CA8DCB47-9AFA-4E73-8E05-66B6B2E6D75E}"/>
              </a:ext>
            </a:extLst>
          </p:cNvPr>
          <p:cNvSpPr txBox="1"/>
          <p:nvPr/>
        </p:nvSpPr>
        <p:spPr>
          <a:xfrm>
            <a:off x="7489727" y="4885447"/>
            <a:ext cx="16878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Zbytková hodnota 1 mil.</a:t>
            </a:r>
          </a:p>
        </p:txBody>
      </p:sp>
      <p:sp>
        <p:nvSpPr>
          <p:cNvPr id="64" name="TextovéPole 63">
            <a:extLst>
              <a:ext uri="{FF2B5EF4-FFF2-40B4-BE49-F238E27FC236}">
                <a16:creationId xmlns:a16="http://schemas.microsoft.com/office/drawing/2014/main" id="{6C70F700-FB36-492F-9D6A-610CA7E99AED}"/>
              </a:ext>
            </a:extLst>
          </p:cNvPr>
          <p:cNvSpPr txBox="1"/>
          <p:nvPr/>
        </p:nvSpPr>
        <p:spPr>
          <a:xfrm>
            <a:off x="3440078" y="4766664"/>
            <a:ext cx="1392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Doba použitelnosti</a:t>
            </a:r>
          </a:p>
        </p:txBody>
      </p:sp>
      <p:sp>
        <p:nvSpPr>
          <p:cNvPr id="65" name="Pravá složená závorka 64">
            <a:extLst>
              <a:ext uri="{FF2B5EF4-FFF2-40B4-BE49-F238E27FC236}">
                <a16:creationId xmlns:a16="http://schemas.microsoft.com/office/drawing/2014/main" id="{2FE724AE-3C35-446C-AFDC-1C551244C553}"/>
              </a:ext>
            </a:extLst>
          </p:cNvPr>
          <p:cNvSpPr/>
          <p:nvPr/>
        </p:nvSpPr>
        <p:spPr>
          <a:xfrm flipH="1">
            <a:off x="7041583" y="5363720"/>
            <a:ext cx="219771" cy="727415"/>
          </a:xfrm>
          <a:prstGeom prst="rightBrace">
            <a:avLst>
              <a:gd name="adj1" fmla="val 2597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TextovéPole 66">
            <a:extLst>
              <a:ext uri="{FF2B5EF4-FFF2-40B4-BE49-F238E27FC236}">
                <a16:creationId xmlns:a16="http://schemas.microsoft.com/office/drawing/2014/main" id="{54246C2A-C84E-48DF-855E-97C84A8D4219}"/>
              </a:ext>
            </a:extLst>
          </p:cNvPr>
          <p:cNvSpPr txBox="1"/>
          <p:nvPr/>
        </p:nvSpPr>
        <p:spPr>
          <a:xfrm>
            <a:off x="1749075" y="5375172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00" dirty="0"/>
              <a:t>1</a:t>
            </a:r>
          </a:p>
        </p:txBody>
      </p:sp>
      <p:sp>
        <p:nvSpPr>
          <p:cNvPr id="68" name="TextovéPole 67">
            <a:extLst>
              <a:ext uri="{FF2B5EF4-FFF2-40B4-BE49-F238E27FC236}">
                <a16:creationId xmlns:a16="http://schemas.microsoft.com/office/drawing/2014/main" id="{45CA9D8A-233F-4074-BB0A-F0BC0404151F}"/>
              </a:ext>
            </a:extLst>
          </p:cNvPr>
          <p:cNvSpPr txBox="1"/>
          <p:nvPr/>
        </p:nvSpPr>
        <p:spPr>
          <a:xfrm>
            <a:off x="2613171" y="5382671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00" dirty="0"/>
              <a:t>2</a:t>
            </a:r>
          </a:p>
        </p:txBody>
      </p:sp>
      <p:sp>
        <p:nvSpPr>
          <p:cNvPr id="69" name="TextovéPole 68">
            <a:extLst>
              <a:ext uri="{FF2B5EF4-FFF2-40B4-BE49-F238E27FC236}">
                <a16:creationId xmlns:a16="http://schemas.microsoft.com/office/drawing/2014/main" id="{B468A9DC-1191-4D56-A70A-ACBB5E0BF236}"/>
              </a:ext>
            </a:extLst>
          </p:cNvPr>
          <p:cNvSpPr txBox="1"/>
          <p:nvPr/>
        </p:nvSpPr>
        <p:spPr>
          <a:xfrm>
            <a:off x="3477267" y="5386320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00" dirty="0"/>
              <a:t>3</a:t>
            </a:r>
          </a:p>
        </p:txBody>
      </p:sp>
      <p:sp>
        <p:nvSpPr>
          <p:cNvPr id="70" name="TextovéPole 69">
            <a:extLst>
              <a:ext uri="{FF2B5EF4-FFF2-40B4-BE49-F238E27FC236}">
                <a16:creationId xmlns:a16="http://schemas.microsoft.com/office/drawing/2014/main" id="{F0972CC9-138D-4083-A677-D02320D9DE61}"/>
              </a:ext>
            </a:extLst>
          </p:cNvPr>
          <p:cNvSpPr txBox="1"/>
          <p:nvPr/>
        </p:nvSpPr>
        <p:spPr>
          <a:xfrm>
            <a:off x="5302285" y="5373216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00" dirty="0"/>
              <a:t>5</a:t>
            </a:r>
          </a:p>
        </p:txBody>
      </p:sp>
      <p:sp>
        <p:nvSpPr>
          <p:cNvPr id="71" name="TextovéPole 70">
            <a:extLst>
              <a:ext uri="{FF2B5EF4-FFF2-40B4-BE49-F238E27FC236}">
                <a16:creationId xmlns:a16="http://schemas.microsoft.com/office/drawing/2014/main" id="{4F304619-3CF4-40F1-B652-E0C120396BE3}"/>
              </a:ext>
            </a:extLst>
          </p:cNvPr>
          <p:cNvSpPr txBox="1"/>
          <p:nvPr/>
        </p:nvSpPr>
        <p:spPr>
          <a:xfrm>
            <a:off x="4425780" y="5379966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00" dirty="0"/>
              <a:t>4</a:t>
            </a:r>
          </a:p>
        </p:txBody>
      </p:sp>
      <p:sp>
        <p:nvSpPr>
          <p:cNvPr id="72" name="TextovéPole 71">
            <a:extLst>
              <a:ext uri="{FF2B5EF4-FFF2-40B4-BE49-F238E27FC236}">
                <a16:creationId xmlns:a16="http://schemas.microsoft.com/office/drawing/2014/main" id="{186C1EBC-2DAE-4118-A6B1-E7CFEFE8A7CB}"/>
              </a:ext>
            </a:extLst>
          </p:cNvPr>
          <p:cNvSpPr txBox="1"/>
          <p:nvPr/>
        </p:nvSpPr>
        <p:spPr>
          <a:xfrm>
            <a:off x="6247591" y="5386320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00" dirty="0"/>
              <a:t>6</a:t>
            </a:r>
          </a:p>
        </p:txBody>
      </p:sp>
      <p:sp>
        <p:nvSpPr>
          <p:cNvPr id="73" name="TextovéPole 72">
            <a:extLst>
              <a:ext uri="{FF2B5EF4-FFF2-40B4-BE49-F238E27FC236}">
                <a16:creationId xmlns:a16="http://schemas.microsoft.com/office/drawing/2014/main" id="{107B74DD-08C8-4F2A-8482-9E3BBA7B834B}"/>
              </a:ext>
            </a:extLst>
          </p:cNvPr>
          <p:cNvSpPr txBox="1"/>
          <p:nvPr/>
        </p:nvSpPr>
        <p:spPr>
          <a:xfrm>
            <a:off x="7092280" y="5373216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00" dirty="0"/>
              <a:t>7</a:t>
            </a:r>
          </a:p>
        </p:txBody>
      </p:sp>
      <p:sp>
        <p:nvSpPr>
          <p:cNvPr id="74" name="TextovéPole 73">
            <a:extLst>
              <a:ext uri="{FF2B5EF4-FFF2-40B4-BE49-F238E27FC236}">
                <a16:creationId xmlns:a16="http://schemas.microsoft.com/office/drawing/2014/main" id="{C23119EC-48A2-4613-B079-124EC3ADCC49}"/>
              </a:ext>
            </a:extLst>
          </p:cNvPr>
          <p:cNvSpPr txBox="1"/>
          <p:nvPr/>
        </p:nvSpPr>
        <p:spPr>
          <a:xfrm>
            <a:off x="6655022" y="3789040"/>
            <a:ext cx="1277337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200" dirty="0"/>
              <a:t>Prodej a vyřazení</a:t>
            </a:r>
          </a:p>
        </p:txBody>
      </p:sp>
      <p:cxnSp>
        <p:nvCxnSpPr>
          <p:cNvPr id="79" name="Přímá spojnice 78">
            <a:extLst>
              <a:ext uri="{FF2B5EF4-FFF2-40B4-BE49-F238E27FC236}">
                <a16:creationId xmlns:a16="http://schemas.microsoft.com/office/drawing/2014/main" id="{CB0A72C1-3369-451F-A71B-7CDA69F0E756}"/>
              </a:ext>
            </a:extLst>
          </p:cNvPr>
          <p:cNvCxnSpPr/>
          <p:nvPr/>
        </p:nvCxnSpPr>
        <p:spPr>
          <a:xfrm>
            <a:off x="884979" y="1772816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pojnice: pravoúhlá 80">
            <a:extLst>
              <a:ext uri="{FF2B5EF4-FFF2-40B4-BE49-F238E27FC236}">
                <a16:creationId xmlns:a16="http://schemas.microsoft.com/office/drawing/2014/main" id="{3A7A466F-C78F-4A63-9FF7-F7553CF13F20}"/>
              </a:ext>
            </a:extLst>
          </p:cNvPr>
          <p:cNvCxnSpPr>
            <a:cxnSpLocks/>
            <a:stCxn id="62" idx="1"/>
            <a:endCxn id="61" idx="1"/>
          </p:cNvCxnSpPr>
          <p:nvPr/>
        </p:nvCxnSpPr>
        <p:spPr>
          <a:xfrm rot="10800000">
            <a:off x="469061" y="1917197"/>
            <a:ext cx="5075598" cy="3830869"/>
          </a:xfrm>
          <a:prstGeom prst="bentConnector3">
            <a:avLst>
              <a:gd name="adj1" fmla="val 104504"/>
            </a:avLst>
          </a:prstGeom>
          <a:ln w="15875" cap="flat" cmpd="sng" algn="ctr">
            <a:solidFill>
              <a:schemeClr val="accent2"/>
            </a:solidFill>
            <a:prstDash val="dash"/>
            <a:round/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7" name="Obrázek 6" descr="Obsah obrázku kreslení&#10;&#10;Popis byl vytvořen automaticky">
            <a:extLst>
              <a:ext uri="{FF2B5EF4-FFF2-40B4-BE49-F238E27FC236}">
                <a16:creationId xmlns:a16="http://schemas.microsoft.com/office/drawing/2014/main" id="{8A9E8D0B-ACE3-4D76-B9F9-22CBA905AD9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54195" y="1263741"/>
            <a:ext cx="1422590" cy="728644"/>
          </a:xfrm>
          <a:prstGeom prst="rect">
            <a:avLst/>
          </a:prstGeom>
        </p:spPr>
      </p:pic>
      <p:sp>
        <p:nvSpPr>
          <p:cNvPr id="47" name="TextovéPole 46">
            <a:extLst>
              <a:ext uri="{FF2B5EF4-FFF2-40B4-BE49-F238E27FC236}">
                <a16:creationId xmlns:a16="http://schemas.microsoft.com/office/drawing/2014/main" id="{161ED17E-39A4-4930-AD0C-15D9C1E6BFE7}"/>
              </a:ext>
            </a:extLst>
          </p:cNvPr>
          <p:cNvSpPr txBox="1"/>
          <p:nvPr/>
        </p:nvSpPr>
        <p:spPr>
          <a:xfrm>
            <a:off x="275925" y="2102938"/>
            <a:ext cx="7280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PC 7 mil.</a:t>
            </a:r>
          </a:p>
        </p:txBody>
      </p:sp>
      <p:sp>
        <p:nvSpPr>
          <p:cNvPr id="49" name="TextovéPole 48">
            <a:extLst>
              <a:ext uri="{FF2B5EF4-FFF2-40B4-BE49-F238E27FC236}">
                <a16:creationId xmlns:a16="http://schemas.microsoft.com/office/drawing/2014/main" id="{25A4CCC9-FAFB-412D-BBB7-CBB8EE1EE05F}"/>
              </a:ext>
            </a:extLst>
          </p:cNvPr>
          <p:cNvSpPr txBox="1"/>
          <p:nvPr/>
        </p:nvSpPr>
        <p:spPr>
          <a:xfrm>
            <a:off x="5868156" y="1583452"/>
            <a:ext cx="3096331" cy="83099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/>
              <a:t>Výnosy: 1 mil. = prodejní cena</a:t>
            </a:r>
          </a:p>
          <a:p>
            <a:r>
              <a:rPr lang="cs-CZ" sz="1200" dirty="0"/>
              <a:t>Náklady: 0 mil. = zůstatková cena</a:t>
            </a:r>
          </a:p>
          <a:p>
            <a:r>
              <a:rPr lang="cs-CZ" sz="1200" dirty="0"/>
              <a:t>-----------------------------------------------------</a:t>
            </a:r>
          </a:p>
          <a:p>
            <a:r>
              <a:rPr lang="cs-CZ" sz="1200" dirty="0"/>
              <a:t>VH: +1 mil. = kumulovaná chyba odpisů</a:t>
            </a:r>
          </a:p>
        </p:txBody>
      </p:sp>
      <p:sp>
        <p:nvSpPr>
          <p:cNvPr id="51" name="TextovéPole 50">
            <a:extLst>
              <a:ext uri="{FF2B5EF4-FFF2-40B4-BE49-F238E27FC236}">
                <a16:creationId xmlns:a16="http://schemas.microsoft.com/office/drawing/2014/main" id="{2A68A79C-38D6-427D-BD25-87F389C5A4A8}"/>
              </a:ext>
            </a:extLst>
          </p:cNvPr>
          <p:cNvSpPr txBox="1"/>
          <p:nvPr/>
        </p:nvSpPr>
        <p:spPr>
          <a:xfrm>
            <a:off x="5868156" y="2598003"/>
            <a:ext cx="3096330" cy="83099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/>
              <a:t>Výnosy: 1 mil. prodejní cena</a:t>
            </a:r>
          </a:p>
          <a:p>
            <a:r>
              <a:rPr lang="cs-CZ" sz="1200" dirty="0"/>
              <a:t>Náklady: 1 mil. (zůstatková) zbytková hodnota</a:t>
            </a:r>
          </a:p>
          <a:p>
            <a:r>
              <a:rPr lang="cs-CZ" sz="1200" dirty="0"/>
              <a:t>-----------------------------------------------------</a:t>
            </a:r>
          </a:p>
          <a:p>
            <a:r>
              <a:rPr lang="cs-CZ" sz="1200" dirty="0"/>
              <a:t>VH: 0 mil. </a:t>
            </a:r>
          </a:p>
        </p:txBody>
      </p:sp>
      <p:pic>
        <p:nvPicPr>
          <p:cNvPr id="22" name="Obrázek 21" descr="Obsah obrázku budova, okno&#10;&#10;Popis byl vytvořen automaticky">
            <a:extLst>
              <a:ext uri="{FF2B5EF4-FFF2-40B4-BE49-F238E27FC236}">
                <a16:creationId xmlns:a16="http://schemas.microsoft.com/office/drawing/2014/main" id="{F0076BBF-C279-412E-BDD9-3A15A5C2F57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8731" y="1207913"/>
            <a:ext cx="950186" cy="877862"/>
          </a:xfrm>
          <a:prstGeom prst="rect">
            <a:avLst/>
          </a:prstGeom>
        </p:spPr>
      </p:pic>
      <p:sp>
        <p:nvSpPr>
          <p:cNvPr id="25" name="Šipka: obousměrná vodorovná 24">
            <a:extLst>
              <a:ext uri="{FF2B5EF4-FFF2-40B4-BE49-F238E27FC236}">
                <a16:creationId xmlns:a16="http://schemas.microsoft.com/office/drawing/2014/main" id="{997D9CB4-73CC-4648-B26A-C8FECE3E4290}"/>
              </a:ext>
            </a:extLst>
          </p:cNvPr>
          <p:cNvSpPr/>
          <p:nvPr/>
        </p:nvSpPr>
        <p:spPr>
          <a:xfrm>
            <a:off x="5744155" y="6030402"/>
            <a:ext cx="3096344" cy="481091"/>
          </a:xfrm>
          <a:prstGeom prst="leftRightArrow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Transfery zisků a ztrát!!!</a:t>
            </a:r>
          </a:p>
        </p:txBody>
      </p:sp>
    </p:spTree>
    <p:extLst>
      <p:ext uri="{BB962C8B-B14F-4D97-AF65-F5344CB8AC3E}">
        <p14:creationId xmlns:p14="http://schemas.microsoft.com/office/powerpoint/2010/main" val="233663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4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8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5" grpId="0" animBg="1"/>
      <p:bldP spid="55" grpId="1" animBg="1"/>
      <p:bldP spid="60" grpId="0" animBg="1"/>
      <p:bldP spid="60" grpId="1" animBg="1"/>
      <p:bldP spid="61" grpId="0"/>
      <p:bldP spid="61" grpId="1"/>
      <p:bldP spid="62" grpId="0"/>
      <p:bldP spid="63" grpId="0"/>
      <p:bldP spid="63" grpId="1"/>
      <p:bldP spid="63" grpId="2"/>
      <p:bldP spid="64" grpId="0"/>
      <p:bldP spid="65" grpId="0" animBg="1"/>
      <p:bldP spid="67" grpId="0"/>
      <p:bldP spid="68" grpId="0"/>
      <p:bldP spid="69" grpId="0"/>
      <p:bldP spid="70" grpId="0"/>
      <p:bldP spid="71" grpId="0"/>
      <p:bldP spid="72" grpId="0"/>
      <p:bldP spid="73" grpId="0"/>
      <p:bldP spid="73" grpId="1"/>
      <p:bldP spid="74" grpId="0" animBg="1"/>
      <p:bldP spid="47" grpId="0"/>
      <p:bldP spid="49" grpId="0" animBg="1"/>
      <p:bldP spid="49" grpId="1" animBg="1"/>
      <p:bldP spid="51" grpId="0" animBg="1"/>
      <p:bldP spid="51" grpId="2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Obsah obrázku exteriér, silnice, nákladní auto, velké&#10;&#10;Popis byl vytvořen automaticky">
            <a:extLst>
              <a:ext uri="{FF2B5EF4-FFF2-40B4-BE49-F238E27FC236}">
                <a16:creationId xmlns:a16="http://schemas.microsoft.com/office/drawing/2014/main" id="{C79AFF9D-6F0C-4E84-AB7F-D7D8012AA0D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duotone>
              <a:prstClr val="black"/>
              <a:srgbClr val="E6954B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505" y="1233015"/>
            <a:ext cx="4608511" cy="2340803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0C611B5-0CAF-43EB-9D04-901B9376A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Proč komponentní odpisy?</a:t>
            </a:r>
          </a:p>
        </p:txBody>
      </p:sp>
      <p:graphicFrame>
        <p:nvGraphicFramePr>
          <p:cNvPr id="7" name="Tabulka 7">
            <a:extLst>
              <a:ext uri="{FF2B5EF4-FFF2-40B4-BE49-F238E27FC236}">
                <a16:creationId xmlns:a16="http://schemas.microsoft.com/office/drawing/2014/main" id="{9183C138-82C9-448E-9564-302FE703B2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8235586"/>
              </p:ext>
            </p:extLst>
          </p:nvPr>
        </p:nvGraphicFramePr>
        <p:xfrm>
          <a:off x="3419872" y="3645024"/>
          <a:ext cx="5483696" cy="272288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3821028625"/>
                    </a:ext>
                  </a:extLst>
                </a:gridCol>
                <a:gridCol w="920874">
                  <a:extLst>
                    <a:ext uri="{9D8B030D-6E8A-4147-A177-3AD203B41FA5}">
                      <a16:colId xmlns:a16="http://schemas.microsoft.com/office/drawing/2014/main" val="3241714336"/>
                    </a:ext>
                  </a:extLst>
                </a:gridCol>
                <a:gridCol w="920874">
                  <a:extLst>
                    <a:ext uri="{9D8B030D-6E8A-4147-A177-3AD203B41FA5}">
                      <a16:colId xmlns:a16="http://schemas.microsoft.com/office/drawing/2014/main" val="2502356999"/>
                    </a:ext>
                  </a:extLst>
                </a:gridCol>
                <a:gridCol w="920874">
                  <a:extLst>
                    <a:ext uri="{9D8B030D-6E8A-4147-A177-3AD203B41FA5}">
                      <a16:colId xmlns:a16="http://schemas.microsoft.com/office/drawing/2014/main" val="3084536517"/>
                    </a:ext>
                  </a:extLst>
                </a:gridCol>
                <a:gridCol w="920874">
                  <a:extLst>
                    <a:ext uri="{9D8B030D-6E8A-4147-A177-3AD203B41FA5}">
                      <a16:colId xmlns:a16="http://schemas.microsoft.com/office/drawing/2014/main" val="10990784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1400" dirty="0"/>
                        <a:t>Položka</a:t>
                      </a:r>
                    </a:p>
                  </a:txBody>
                  <a:tcPr anchor="ctr">
                    <a:solidFill>
                      <a:srgbClr val="E6954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Nekomponentní odpisy</a:t>
                      </a:r>
                    </a:p>
                  </a:txBody>
                  <a:tcPr>
                    <a:solidFill>
                      <a:srgbClr val="E695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Komponentní odpisy</a:t>
                      </a:r>
                    </a:p>
                  </a:txBody>
                  <a:tcPr>
                    <a:solidFill>
                      <a:srgbClr val="E695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269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/>
                        <a:t>Pořizovací cena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1 mld.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50 let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300 mil.</a:t>
                      </a:r>
                    </a:p>
                    <a:p>
                      <a:pPr algn="ctr"/>
                      <a:r>
                        <a:rPr lang="cs-CZ" sz="1400" dirty="0"/>
                        <a:t>100 mil.</a:t>
                      </a:r>
                    </a:p>
                    <a:p>
                      <a:pPr algn="ctr"/>
                      <a:r>
                        <a:rPr lang="cs-CZ" sz="1400" dirty="0"/>
                        <a:t>100 mil.</a:t>
                      </a:r>
                    </a:p>
                    <a:p>
                      <a:pPr algn="ctr"/>
                      <a:r>
                        <a:rPr lang="cs-CZ" sz="1400" dirty="0"/>
                        <a:t>500 mil.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3 roky</a:t>
                      </a:r>
                    </a:p>
                    <a:p>
                      <a:pPr algn="ctr"/>
                      <a:r>
                        <a:rPr lang="cs-CZ" sz="1400" dirty="0"/>
                        <a:t>10 let</a:t>
                      </a:r>
                    </a:p>
                    <a:p>
                      <a:pPr algn="ctr"/>
                      <a:r>
                        <a:rPr lang="cs-CZ" sz="1400" dirty="0"/>
                        <a:t>20 let</a:t>
                      </a:r>
                    </a:p>
                    <a:p>
                      <a:pPr algn="ctr"/>
                      <a:r>
                        <a:rPr lang="cs-CZ" sz="1400" dirty="0"/>
                        <a:t>50 let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626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/>
                        <a:t>Odpisy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400" b="1" dirty="0"/>
                        <a:t>20 mil.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100+10+5+10</a:t>
                      </a:r>
                    </a:p>
                    <a:p>
                      <a:pPr algn="ctr"/>
                      <a:r>
                        <a:rPr lang="cs-CZ" sz="1400" dirty="0"/>
                        <a:t>=</a:t>
                      </a:r>
                      <a:r>
                        <a:rPr lang="cs-CZ" sz="1400" b="1" dirty="0"/>
                        <a:t>125 mil.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189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/>
                        <a:t>Zůstatková cena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400" b="1" dirty="0"/>
                        <a:t>980 mil.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400" b="1" dirty="0"/>
                        <a:t>875 mil.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66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/>
                        <a:t>Rezervy na opravy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400" b="1" dirty="0"/>
                        <a:t>100 mil. </a:t>
                      </a:r>
                      <a:r>
                        <a:rPr lang="cs-CZ" sz="1400" b="1" dirty="0">
                          <a:solidFill>
                            <a:srgbClr val="FF0000"/>
                          </a:solidFill>
                        </a:rPr>
                        <a:t>???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400" b="1" dirty="0">
                          <a:solidFill>
                            <a:srgbClr val="FF0000"/>
                          </a:solidFill>
                        </a:rPr>
                        <a:t>Neexistují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190650"/>
                  </a:ext>
                </a:extLst>
              </a:tr>
            </a:tbl>
          </a:graphicData>
        </a:graphic>
      </p:graphicFrame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E371A63-A2C3-4E7E-B78D-81847D94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6. prosince 2019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6CEF93-EB34-4407-8727-46236DB7B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10. ročník odborného semináře NÚR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504A3E-32D2-4B87-89CA-E2FBC78EC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91427-5868-4149-B2C1-D6E320F7210C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BCFE9C47-2083-4D96-97BF-360E5A9A0602}"/>
              </a:ext>
            </a:extLst>
          </p:cNvPr>
          <p:cNvSpPr txBox="1"/>
          <p:nvPr/>
        </p:nvSpPr>
        <p:spPr>
          <a:xfrm>
            <a:off x="3407231" y="1984484"/>
            <a:ext cx="313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C9CF7630-C1E9-4FD8-83A6-7C8C1F45D45E}"/>
              </a:ext>
            </a:extLst>
          </p:cNvPr>
          <p:cNvSpPr txBox="1"/>
          <p:nvPr/>
        </p:nvSpPr>
        <p:spPr>
          <a:xfrm>
            <a:off x="1726048" y="2831464"/>
            <a:ext cx="313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2750C5EC-D26A-4515-9578-C3C20BE245CE}"/>
              </a:ext>
            </a:extLst>
          </p:cNvPr>
          <p:cNvSpPr txBox="1"/>
          <p:nvPr/>
        </p:nvSpPr>
        <p:spPr>
          <a:xfrm>
            <a:off x="1072950" y="2276872"/>
            <a:ext cx="313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6" name="Šipka: doprava 15">
            <a:extLst>
              <a:ext uri="{FF2B5EF4-FFF2-40B4-BE49-F238E27FC236}">
                <a16:creationId xmlns:a16="http://schemas.microsoft.com/office/drawing/2014/main" id="{C54EBE44-41D0-47B6-BE67-4327C09B92C8}"/>
              </a:ext>
            </a:extLst>
          </p:cNvPr>
          <p:cNvSpPr/>
          <p:nvPr/>
        </p:nvSpPr>
        <p:spPr>
          <a:xfrm>
            <a:off x="132216" y="4149080"/>
            <a:ext cx="3143640" cy="1978707"/>
          </a:xfrm>
          <a:prstGeom prst="rightArrow">
            <a:avLst>
              <a:gd name="adj1" fmla="val 91250"/>
              <a:gd name="adj2" fmla="val 20325"/>
            </a:avLst>
          </a:prstGeom>
          <a:solidFill>
            <a:srgbClr val="E6954B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Rozdíly mezi komponentními a nekomponentními odpisy v účetní závěrce</a:t>
            </a:r>
          </a:p>
        </p:txBody>
      </p:sp>
      <p:sp>
        <p:nvSpPr>
          <p:cNvPr id="18" name="Šipka: doprava 17">
            <a:extLst>
              <a:ext uri="{FF2B5EF4-FFF2-40B4-BE49-F238E27FC236}">
                <a16:creationId xmlns:a16="http://schemas.microsoft.com/office/drawing/2014/main" id="{DF9F3C01-9E26-4B37-B412-938B365095D2}"/>
              </a:ext>
            </a:extLst>
          </p:cNvPr>
          <p:cNvSpPr/>
          <p:nvPr/>
        </p:nvSpPr>
        <p:spPr>
          <a:xfrm flipH="1">
            <a:off x="4572000" y="1260826"/>
            <a:ext cx="4355436" cy="2216084"/>
          </a:xfrm>
          <a:prstGeom prst="rightArrow">
            <a:avLst>
              <a:gd name="adj1" fmla="val 91250"/>
              <a:gd name="adj2" fmla="val 20325"/>
            </a:avLst>
          </a:prstGeom>
          <a:solidFill>
            <a:srgbClr val="E6954B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dirty="0"/>
              <a:t>Korečkové rypadlo v povrchových dolech má celkovou pořizovací cenu cca 1 mld. a životnost 50 let. Doly jich mají 16 ks.</a:t>
            </a:r>
          </a:p>
          <a:p>
            <a:endParaRPr lang="cs-CZ" sz="1400" dirty="0"/>
          </a:p>
          <a:p>
            <a:r>
              <a:rPr lang="cs-CZ" sz="1400" dirty="0"/>
              <a:t>V průběhu jeho celkové životnosti však bude muset být vyměněno: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200" dirty="0"/>
              <a:t>Korečko v hodnotě 300 mil. Jednou za 3 roky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200" dirty="0"/>
              <a:t>Podvozek s pásy za 100 mil. Jednou za 10 let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200" dirty="0"/>
              <a:t>Technologie za 100 mil. Jednou za 20 let</a:t>
            </a:r>
          </a:p>
        </p:txBody>
      </p:sp>
    </p:spTree>
    <p:extLst>
      <p:ext uri="{BB962C8B-B14F-4D97-AF65-F5344CB8AC3E}">
        <p14:creationId xmlns:p14="http://schemas.microsoft.com/office/powerpoint/2010/main" val="56533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theme1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1399</TotalTime>
  <Words>1431</Words>
  <Application>Microsoft Office PowerPoint</Application>
  <PresentationFormat>Předvádění na obrazovce (4:3)</PresentationFormat>
  <Paragraphs>175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Vlastní návrh</vt:lpstr>
      <vt:lpstr>Prezentace aplikace PowerPoint</vt:lpstr>
      <vt:lpstr>Jaká je ekonomická podstata účetních odpisů?</vt:lpstr>
      <vt:lpstr>Co je to životnost?</vt:lpstr>
      <vt:lpstr>Co je to pořizovací cena?</vt:lpstr>
      <vt:lpstr>Co je jednou položkou stálých aktiv (pro odpisy)?</vt:lpstr>
      <vt:lpstr>Definice</vt:lpstr>
      <vt:lpstr>Jak postupovat při přiřazení odpisů výnosům?</vt:lpstr>
      <vt:lpstr>Jak správně na odpisy?</vt:lpstr>
      <vt:lpstr>Proč komponentní odpisy?</vt:lpstr>
      <vt:lpstr>Desatero chyb odpisů</vt:lpstr>
      <vt:lpstr>Závěry</vt:lpstr>
      <vt:lpstr>Prezentace aplikace PowerPoint</vt:lpstr>
    </vt:vector>
  </TitlesOfParts>
  <Company>VŠE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Sediva</dc:creator>
  <cp:lastModifiedBy>Ladislav Mejzlík</cp:lastModifiedBy>
  <cp:revision>128</cp:revision>
  <dcterms:created xsi:type="dcterms:W3CDTF">2013-05-27T08:17:57Z</dcterms:created>
  <dcterms:modified xsi:type="dcterms:W3CDTF">2019-12-06T08:19:37Z</dcterms:modified>
</cp:coreProperties>
</file>